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mp4"/>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6" r:id="rId2"/>
    <p:sldId id="257" r:id="rId3"/>
    <p:sldId id="258" r:id="rId4"/>
    <p:sldId id="260" r:id="rId5"/>
    <p:sldId id="262" r:id="rId6"/>
    <p:sldId id="331" r:id="rId7"/>
    <p:sldId id="332" r:id="rId8"/>
    <p:sldId id="264" r:id="rId9"/>
    <p:sldId id="333" r:id="rId10"/>
    <p:sldId id="380" r:id="rId11"/>
    <p:sldId id="337" r:id="rId12"/>
    <p:sldId id="338" r:id="rId13"/>
    <p:sldId id="381" r:id="rId14"/>
    <p:sldId id="340" r:id="rId15"/>
    <p:sldId id="372" r:id="rId16"/>
    <p:sldId id="373" r:id="rId17"/>
    <p:sldId id="374" r:id="rId18"/>
    <p:sldId id="375" r:id="rId19"/>
    <p:sldId id="346" r:id="rId20"/>
    <p:sldId id="347"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356" r:id="rId34"/>
    <p:sldId id="357" r:id="rId35"/>
    <p:sldId id="358" r:id="rId36"/>
    <p:sldId id="359" r:id="rId37"/>
    <p:sldId id="361" r:id="rId38"/>
    <p:sldId id="363" r:id="rId39"/>
    <p:sldId id="365" r:id="rId40"/>
    <p:sldId id="366" r:id="rId41"/>
    <p:sldId id="368" r:id="rId42"/>
    <p:sldId id="370" r:id="rId43"/>
    <p:sldId id="37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autoAdjust="0"/>
  </p:normalViewPr>
  <p:slideViewPr>
    <p:cSldViewPr snapToGrid="0">
      <p:cViewPr varScale="1">
        <p:scale>
          <a:sx n="70" d="100"/>
          <a:sy n="70" d="100"/>
        </p:scale>
        <p:origin x="-726" y="-96"/>
      </p:cViewPr>
      <p:guideLst>
        <p:guide orient="horz" pos="2160"/>
        <p:guide pos="3840"/>
      </p:guideLst>
    </p:cSldViewPr>
  </p:slideViewPr>
  <p:outlineViewPr>
    <p:cViewPr>
      <p:scale>
        <a:sx n="33" d="100"/>
        <a:sy n="33" d="100"/>
      </p:scale>
      <p:origin x="0" y="996"/>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687A3E-7139-4DFE-98A9-AC6C1C393C05}" type="datetimeFigureOut">
              <a:rPr lang="en-US" smtClean="0"/>
              <a:pPr/>
              <a:t>24-Aug-14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50C02B-2ABF-4869-BB41-91E8F8BD64D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996379B-937A-4A25-A3D9-E8847880311D}" type="slidenum">
              <a:rPr lang="en-US" smtClean="0"/>
              <a:pPr/>
              <a:t>41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2999991-9239-4C19-AB2B-22BB6BD60D28}" type="datetimeFigureOut">
              <a:rPr lang="en-IN" smtClean="0"/>
              <a:pPr/>
              <a:t>24-08-2014</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35329118-D331-4D35-B425-084BD567AC24}" type="slidenum">
              <a:rPr lang="en-IN" smtClean="0"/>
              <a:pPr/>
              <a:t>‹#›</a:t>
            </a:fld>
            <a:endParaRPr lang="en-IN"/>
          </a:p>
        </p:txBody>
      </p:sp>
    </p:spTree>
    <p:extLst>
      <p:ext uri="{BB962C8B-B14F-4D97-AF65-F5344CB8AC3E}">
        <p14:creationId xmlns:p14="http://schemas.microsoft.com/office/powerpoint/2010/main" xmlns="" val="1515971630"/>
      </p:ext>
    </p:extLst>
  </p:cSld>
  <p:clrMapOvr>
    <a:masterClrMapping/>
  </p:clrMapOvr>
  <p:transition>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999991-9239-4C19-AB2B-22BB6BD60D28}" type="datetimeFigureOut">
              <a:rPr lang="en-IN" smtClean="0"/>
              <a:pPr/>
              <a:t>24-08-2014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329118-D331-4D35-B425-084BD567AC24}" type="slidenum">
              <a:rPr lang="en-IN" smtClean="0"/>
              <a:pPr/>
              <a:t>‹#›</a:t>
            </a:fld>
            <a:endParaRPr lang="en-IN"/>
          </a:p>
        </p:txBody>
      </p:sp>
    </p:spTree>
    <p:extLst>
      <p:ext uri="{BB962C8B-B14F-4D97-AF65-F5344CB8AC3E}">
        <p14:creationId xmlns:p14="http://schemas.microsoft.com/office/powerpoint/2010/main" xmlns="" val="2254978337"/>
      </p:ext>
    </p:extLst>
  </p:cSld>
  <p:clrMapOvr>
    <a:masterClrMapping/>
  </p:clrMapOvr>
  <p:transition>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999991-9239-4C19-AB2B-22BB6BD60D28}" type="datetimeFigureOut">
              <a:rPr lang="en-IN" smtClean="0"/>
              <a:pPr/>
              <a:t>24-08-2014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329118-D331-4D35-B425-084BD567AC24}" type="slidenum">
              <a:rPr lang="en-IN" smtClean="0"/>
              <a:pPr/>
              <a:t>‹#›</a:t>
            </a:fld>
            <a:endParaRPr lang="en-IN"/>
          </a:p>
        </p:txBody>
      </p:sp>
    </p:spTree>
    <p:extLst>
      <p:ext uri="{BB962C8B-B14F-4D97-AF65-F5344CB8AC3E}">
        <p14:creationId xmlns:p14="http://schemas.microsoft.com/office/powerpoint/2010/main" xmlns="" val="681727544"/>
      </p:ext>
    </p:extLst>
  </p:cSld>
  <p:clrMapOvr>
    <a:masterClrMapping/>
  </p:clrMapOvr>
  <p:transition>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999991-9239-4C19-AB2B-22BB6BD60D28}" type="datetimeFigureOut">
              <a:rPr lang="en-IN" smtClean="0"/>
              <a:pPr/>
              <a:t>24-08-2014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329118-D331-4D35-B425-084BD567AC24}" type="slidenum">
              <a:rPr lang="en-IN" smtClean="0"/>
              <a:pPr/>
              <a:t>‹#›</a:t>
            </a:fld>
            <a:endParaRPr lang="en-IN"/>
          </a:p>
        </p:txBody>
      </p:sp>
    </p:spTree>
    <p:extLst>
      <p:ext uri="{BB962C8B-B14F-4D97-AF65-F5344CB8AC3E}">
        <p14:creationId xmlns:p14="http://schemas.microsoft.com/office/powerpoint/2010/main" xmlns="" val="1996400198"/>
      </p:ext>
    </p:extLst>
  </p:cSld>
  <p:clrMapOvr>
    <a:masterClrMapping/>
  </p:clrMapOvr>
  <p:transition>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999991-9239-4C19-AB2B-22BB6BD60D28}" type="datetimeFigureOut">
              <a:rPr lang="en-IN" smtClean="0"/>
              <a:pPr/>
              <a:t>24-08-2014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329118-D331-4D35-B425-084BD567AC24}" type="slidenum">
              <a:rPr lang="en-IN" smtClean="0"/>
              <a:pPr/>
              <a:t>‹#›</a:t>
            </a:fld>
            <a:endParaRPr lang="en-IN"/>
          </a:p>
        </p:txBody>
      </p:sp>
    </p:spTree>
    <p:extLst>
      <p:ext uri="{BB962C8B-B14F-4D97-AF65-F5344CB8AC3E}">
        <p14:creationId xmlns:p14="http://schemas.microsoft.com/office/powerpoint/2010/main" xmlns="" val="129609688"/>
      </p:ext>
    </p:extLst>
  </p:cSld>
  <p:clrMapOvr>
    <a:masterClrMapping/>
  </p:clrMapOvr>
  <p:transition>
    <p:blinds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999991-9239-4C19-AB2B-22BB6BD60D28}" type="datetimeFigureOut">
              <a:rPr lang="en-IN" smtClean="0"/>
              <a:pPr/>
              <a:t>24-08-2014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329118-D331-4D35-B425-084BD567AC24}" type="slidenum">
              <a:rPr lang="en-IN" smtClean="0"/>
              <a:pPr/>
              <a:t>‹#›</a:t>
            </a:fld>
            <a:endParaRPr lang="en-IN"/>
          </a:p>
        </p:txBody>
      </p:sp>
    </p:spTree>
    <p:extLst>
      <p:ext uri="{BB962C8B-B14F-4D97-AF65-F5344CB8AC3E}">
        <p14:creationId xmlns:p14="http://schemas.microsoft.com/office/powerpoint/2010/main" xmlns="" val="3549508528"/>
      </p:ext>
    </p:extLst>
  </p:cSld>
  <p:clrMapOvr>
    <a:masterClrMapping/>
  </p:clrMapOvr>
  <p:transition>
    <p:blinds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999991-9239-4C19-AB2B-22BB6BD60D28}" type="datetimeFigureOut">
              <a:rPr lang="en-IN" smtClean="0"/>
              <a:pPr/>
              <a:t>24-08-2014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329118-D331-4D35-B425-084BD567AC24}" type="slidenum">
              <a:rPr lang="en-IN" smtClean="0"/>
              <a:pPr/>
              <a:t>‹#›</a:t>
            </a:fld>
            <a:endParaRPr lang="en-IN"/>
          </a:p>
        </p:txBody>
      </p:sp>
    </p:spTree>
    <p:extLst>
      <p:ext uri="{BB962C8B-B14F-4D97-AF65-F5344CB8AC3E}">
        <p14:creationId xmlns:p14="http://schemas.microsoft.com/office/powerpoint/2010/main" xmlns="" val="3277185867"/>
      </p:ext>
    </p:extLst>
  </p:cSld>
  <p:clrMapOvr>
    <a:masterClrMapping/>
  </p:clrMapOvr>
  <p:transition>
    <p:blinds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999991-9239-4C19-AB2B-22BB6BD60D28}" type="datetimeFigureOut">
              <a:rPr lang="en-IN" smtClean="0"/>
              <a:pPr/>
              <a:t>24-08-2014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329118-D331-4D35-B425-084BD567AC24}" type="slidenum">
              <a:rPr lang="en-IN" smtClean="0"/>
              <a:pPr/>
              <a:t>‹#›</a:t>
            </a:fld>
            <a:endParaRPr lang="en-IN"/>
          </a:p>
        </p:txBody>
      </p:sp>
    </p:spTree>
    <p:extLst>
      <p:ext uri="{BB962C8B-B14F-4D97-AF65-F5344CB8AC3E}">
        <p14:creationId xmlns:p14="http://schemas.microsoft.com/office/powerpoint/2010/main" xmlns="" val="4175689092"/>
      </p:ext>
    </p:extLst>
  </p:cSld>
  <p:clrMapOvr>
    <a:masterClrMapping/>
  </p:clrMapOvr>
  <p:transition>
    <p:blinds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999991-9239-4C19-AB2B-22BB6BD60D28}" type="datetimeFigureOut">
              <a:rPr lang="en-IN" smtClean="0"/>
              <a:pPr/>
              <a:t>24-08-2014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329118-D331-4D35-B425-084BD567AC24}" type="slidenum">
              <a:rPr lang="en-IN" smtClean="0"/>
              <a:pPr/>
              <a:t>‹#›</a:t>
            </a:fld>
            <a:endParaRPr lang="en-IN"/>
          </a:p>
        </p:txBody>
      </p:sp>
    </p:spTree>
    <p:extLst>
      <p:ext uri="{BB962C8B-B14F-4D97-AF65-F5344CB8AC3E}">
        <p14:creationId xmlns:p14="http://schemas.microsoft.com/office/powerpoint/2010/main" xmlns="" val="4082502250"/>
      </p:ext>
    </p:extLst>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999991-9239-4C19-AB2B-22BB6BD60D28}" type="datetimeFigureOut">
              <a:rPr lang="en-IN" smtClean="0"/>
              <a:pPr/>
              <a:t>24-08-2014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35329118-D331-4D35-B425-084BD567AC24}" type="slidenum">
              <a:rPr lang="en-IN" smtClean="0"/>
              <a:pPr/>
              <a:t>‹#›</a:t>
            </a:fld>
            <a:endParaRPr lang="en-IN"/>
          </a:p>
        </p:txBody>
      </p:sp>
    </p:spTree>
    <p:extLst>
      <p:ext uri="{BB962C8B-B14F-4D97-AF65-F5344CB8AC3E}">
        <p14:creationId xmlns:p14="http://schemas.microsoft.com/office/powerpoint/2010/main" xmlns="" val="3906747206"/>
      </p:ext>
    </p:extLst>
  </p:cSld>
  <p:clrMapOvr>
    <a:masterClrMapping/>
  </p:clrMapOvr>
  <p:transition>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999991-9239-4C19-AB2B-22BB6BD60D28}" type="datetimeFigureOut">
              <a:rPr lang="en-IN" smtClean="0"/>
              <a:pPr/>
              <a:t>24-08-2014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329118-D331-4D35-B425-084BD567AC24}" type="slidenum">
              <a:rPr lang="en-IN" smtClean="0"/>
              <a:pPr/>
              <a:t>‹#›</a:t>
            </a:fld>
            <a:endParaRPr lang="en-IN"/>
          </a:p>
        </p:txBody>
      </p:sp>
    </p:spTree>
    <p:extLst>
      <p:ext uri="{BB962C8B-B14F-4D97-AF65-F5344CB8AC3E}">
        <p14:creationId xmlns:p14="http://schemas.microsoft.com/office/powerpoint/2010/main" xmlns="" val="3217121309"/>
      </p:ext>
    </p:extLst>
  </p:cSld>
  <p:clrMapOvr>
    <a:masterClrMapping/>
  </p:clrMapOvr>
  <p:transition>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2999991-9239-4C19-AB2B-22BB6BD60D28}" type="datetimeFigureOut">
              <a:rPr lang="en-IN" smtClean="0"/>
              <a:pPr/>
              <a:t>24-08-2014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329118-D331-4D35-B425-084BD567AC24}" type="slidenum">
              <a:rPr lang="en-IN" smtClean="0"/>
              <a:pPr/>
              <a:t>‹#›</a:t>
            </a:fld>
            <a:endParaRPr lang="en-IN"/>
          </a:p>
        </p:txBody>
      </p:sp>
    </p:spTree>
    <p:extLst>
      <p:ext uri="{BB962C8B-B14F-4D97-AF65-F5344CB8AC3E}">
        <p14:creationId xmlns:p14="http://schemas.microsoft.com/office/powerpoint/2010/main" xmlns="" val="2478935456"/>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999991-9239-4C19-AB2B-22BB6BD60D28}" type="datetimeFigureOut">
              <a:rPr lang="en-IN" smtClean="0"/>
              <a:pPr/>
              <a:t>24-08-2014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5329118-D331-4D35-B425-084BD567AC24}" type="slidenum">
              <a:rPr lang="en-IN" smtClean="0"/>
              <a:pPr/>
              <a:t>‹#›</a:t>
            </a:fld>
            <a:endParaRPr lang="en-IN"/>
          </a:p>
        </p:txBody>
      </p:sp>
    </p:spTree>
    <p:extLst>
      <p:ext uri="{BB962C8B-B14F-4D97-AF65-F5344CB8AC3E}">
        <p14:creationId xmlns:p14="http://schemas.microsoft.com/office/powerpoint/2010/main" xmlns="" val="246020680"/>
      </p:ext>
    </p:extLst>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2999991-9239-4C19-AB2B-22BB6BD60D28}" type="datetimeFigureOut">
              <a:rPr lang="en-IN" smtClean="0"/>
              <a:pPr/>
              <a:t>24-08-2014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5329118-D331-4D35-B425-084BD567AC24}" type="slidenum">
              <a:rPr lang="en-IN" smtClean="0"/>
              <a:pPr/>
              <a:t>‹#›</a:t>
            </a:fld>
            <a:endParaRPr lang="en-IN"/>
          </a:p>
        </p:txBody>
      </p:sp>
    </p:spTree>
    <p:extLst>
      <p:ext uri="{BB962C8B-B14F-4D97-AF65-F5344CB8AC3E}">
        <p14:creationId xmlns:p14="http://schemas.microsoft.com/office/powerpoint/2010/main" xmlns="" val="202418730"/>
      </p:ext>
    </p:extLst>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999991-9239-4C19-AB2B-22BB6BD60D28}" type="datetimeFigureOut">
              <a:rPr lang="en-IN" smtClean="0"/>
              <a:pPr/>
              <a:t>24-08-2014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5329118-D331-4D35-B425-084BD567AC24}" type="slidenum">
              <a:rPr lang="en-IN" smtClean="0"/>
              <a:pPr/>
              <a:t>‹#›</a:t>
            </a:fld>
            <a:endParaRPr lang="en-IN"/>
          </a:p>
        </p:txBody>
      </p:sp>
    </p:spTree>
    <p:extLst>
      <p:ext uri="{BB962C8B-B14F-4D97-AF65-F5344CB8AC3E}">
        <p14:creationId xmlns:p14="http://schemas.microsoft.com/office/powerpoint/2010/main" xmlns="" val="2299602737"/>
      </p:ext>
    </p:extLst>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999991-9239-4C19-AB2B-22BB6BD60D28}" type="datetimeFigureOut">
              <a:rPr lang="en-IN" smtClean="0"/>
              <a:pPr/>
              <a:t>24-08-2014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329118-D331-4D35-B425-084BD567AC24}" type="slidenum">
              <a:rPr lang="en-IN" smtClean="0"/>
              <a:pPr/>
              <a:t>‹#›</a:t>
            </a:fld>
            <a:endParaRPr lang="en-IN"/>
          </a:p>
        </p:txBody>
      </p:sp>
    </p:spTree>
    <p:extLst>
      <p:ext uri="{BB962C8B-B14F-4D97-AF65-F5344CB8AC3E}">
        <p14:creationId xmlns:p14="http://schemas.microsoft.com/office/powerpoint/2010/main" xmlns="" val="3600223569"/>
      </p:ext>
    </p:extLst>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999991-9239-4C19-AB2B-22BB6BD60D28}" type="datetimeFigureOut">
              <a:rPr lang="en-IN" smtClean="0"/>
              <a:pPr/>
              <a:t>24-08-2014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329118-D331-4D35-B425-084BD567AC24}" type="slidenum">
              <a:rPr lang="en-IN" smtClean="0"/>
              <a:pPr/>
              <a:t>‹#›</a:t>
            </a:fld>
            <a:endParaRPr lang="en-IN"/>
          </a:p>
        </p:txBody>
      </p:sp>
    </p:spTree>
    <p:extLst>
      <p:ext uri="{BB962C8B-B14F-4D97-AF65-F5344CB8AC3E}">
        <p14:creationId xmlns:p14="http://schemas.microsoft.com/office/powerpoint/2010/main" xmlns="" val="2445969969"/>
      </p:ext>
    </p:extLst>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2999991-9239-4C19-AB2B-22BB6BD60D28}" type="datetimeFigureOut">
              <a:rPr lang="en-IN" smtClean="0"/>
              <a:pPr/>
              <a:t>24-08-2014</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5329118-D331-4D35-B425-084BD567AC24}" type="slidenum">
              <a:rPr lang="en-IN" smtClean="0"/>
              <a:pPr/>
              <a:t>‹#›</a:t>
            </a:fld>
            <a:endParaRPr lang="en-IN"/>
          </a:p>
        </p:txBody>
      </p:sp>
    </p:spTree>
    <p:extLst>
      <p:ext uri="{BB962C8B-B14F-4D97-AF65-F5344CB8AC3E}">
        <p14:creationId xmlns:p14="http://schemas.microsoft.com/office/powerpoint/2010/main" xmlns="" val="7749838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blinds dir="vert"/>
  </p:transition>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hyperlink" Target="http://en.wikipedia.org/wiki/Compressed_air"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en.wikipedia.org/w/index.php?title=Error_signal&amp;action=edit&amp;redlink=1" TargetMode="External"/><Relationship Id="rId2" Type="http://schemas.openxmlformats.org/officeDocument/2006/relationships/hyperlink" Target="http://en.wikipedia.org/wiki/Encode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7.xml"/><Relationship Id="rId1" Type="http://schemas.openxmlformats.org/officeDocument/2006/relationships/video" Target="NULL"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Mechanical Lecture -1 </a:t>
            </a:r>
            <a:endParaRPr lang="en-IN" dirty="0"/>
          </a:p>
        </p:txBody>
      </p:sp>
    </p:spTree>
    <p:extLst>
      <p:ext uri="{BB962C8B-B14F-4D97-AF65-F5344CB8AC3E}">
        <p14:creationId xmlns:p14="http://schemas.microsoft.com/office/powerpoint/2010/main" xmlns="" val="246396974"/>
      </p:ext>
    </p:extLst>
  </p:cSld>
  <p:clrMapOvr>
    <a:masterClrMapping/>
  </p:clrMapOvr>
  <p:transition>
    <p:blinds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What is an actuator?</a:t>
            </a:r>
            <a:endParaRPr lang="en-US" dirty="0">
              <a:solidFill>
                <a:srgbClr val="0070C0"/>
              </a:solidFill>
            </a:endParaRPr>
          </a:p>
        </p:txBody>
      </p:sp>
      <p:sp>
        <p:nvSpPr>
          <p:cNvPr id="3" name="Content Placeholder 2"/>
          <p:cNvSpPr>
            <a:spLocks noGrp="1"/>
          </p:cNvSpPr>
          <p:nvPr>
            <p:ph idx="1"/>
          </p:nvPr>
        </p:nvSpPr>
        <p:spPr/>
        <p:txBody>
          <a:bodyPr/>
          <a:lstStyle/>
          <a:p>
            <a:r>
              <a:rPr lang="en-US" dirty="0" smtClean="0">
                <a:latin typeface="Raavi" pitchFamily="34" charset="0"/>
                <a:cs typeface="Raavi" pitchFamily="34" charset="0"/>
              </a:rPr>
              <a:t>An actuator is something that converts energy into motion.</a:t>
            </a:r>
          </a:p>
          <a:p>
            <a:r>
              <a:rPr lang="en-US" dirty="0" smtClean="0">
                <a:latin typeface="Raavi" pitchFamily="34" charset="0"/>
                <a:cs typeface="Raavi" pitchFamily="34" charset="0"/>
              </a:rPr>
              <a:t> Actuator take fluid, electric or some other source of power and convert it through a motor, piston or other device to perform work </a:t>
            </a:r>
          </a:p>
          <a:p>
            <a:r>
              <a:rPr lang="en-US" dirty="0" smtClean="0">
                <a:latin typeface="Raavi" pitchFamily="34" charset="0"/>
                <a:cs typeface="Raavi" pitchFamily="34" charset="0"/>
              </a:rPr>
              <a:t> Actuator may rotate an object ,open or close a device or push a surface up or down , but they always put something into motion</a:t>
            </a:r>
          </a:p>
          <a:p>
            <a:endParaRPr lang="en-US" dirty="0"/>
          </a:p>
        </p:txBody>
      </p:sp>
    </p:spTree>
  </p:cSld>
  <p:clrMapOvr>
    <a:masterClrMapping/>
  </p:clrMapOvr>
  <p:transition>
    <p:blinds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hlink"/>
                </a:solidFill>
                <a:effectLst>
                  <a:outerShdw blurRad="38100" dist="38100" dir="2700000" algn="tl">
                    <a:srgbClr val="000000"/>
                  </a:outerShdw>
                </a:effectLst>
              </a:rPr>
              <a:t>Hydraulic Actuators</a:t>
            </a:r>
            <a:endParaRPr lang="en-US" dirty="0"/>
          </a:p>
        </p:txBody>
      </p:sp>
      <p:sp>
        <p:nvSpPr>
          <p:cNvPr id="3" name="Content Placeholder 2"/>
          <p:cNvSpPr>
            <a:spLocks noGrp="1"/>
          </p:cNvSpPr>
          <p:nvPr>
            <p:ph idx="1"/>
          </p:nvPr>
        </p:nvSpPr>
        <p:spPr/>
        <p:txBody>
          <a:bodyPr/>
          <a:lstStyle/>
          <a:p>
            <a:r>
              <a:rPr lang="en-GB" dirty="0"/>
              <a:t> consists of a cylinder or fluid motor that uses hydraulic power to facilitate mechanical </a:t>
            </a:r>
            <a:r>
              <a:rPr lang="en-GB" dirty="0" smtClean="0"/>
              <a:t>operation</a:t>
            </a:r>
          </a:p>
          <a:p>
            <a:r>
              <a:rPr lang="en-GB" dirty="0"/>
              <a:t> a hydraulic actuator can exert considerable force, but is limited in acceleration and speed.</a:t>
            </a:r>
            <a:endParaRPr lang="en-US" dirty="0"/>
          </a:p>
        </p:txBody>
      </p:sp>
    </p:spTree>
    <p:extLst>
      <p:ext uri="{BB962C8B-B14F-4D97-AF65-F5344CB8AC3E}">
        <p14:creationId xmlns:p14="http://schemas.microsoft.com/office/powerpoint/2010/main" xmlns="" val="2074648001"/>
      </p:ext>
    </p:extLst>
  </p:cSld>
  <p:clrMapOvr>
    <a:masterClrMapping/>
  </p:clrMapOvr>
  <p:transition>
    <p:blinds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pic>
        <p:nvPicPr>
          <p:cNvPr id="4" name="Content Placeholder 3" descr="avant600"/>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11782" y="2225365"/>
            <a:ext cx="5034279" cy="382741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 name="Picture 4" descr="Forwarder1410D"/>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19785" y="2227571"/>
            <a:ext cx="5158316" cy="37433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2467631060"/>
      </p:ext>
    </p:extLst>
  </p:cSld>
  <p:clrMapOvr>
    <a:masterClrMapping/>
  </p:clrMapOvr>
  <p:transition>
    <p:blinds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61" y="214290"/>
            <a:ext cx="10972800" cy="1143000"/>
          </a:xfrm>
        </p:spPr>
        <p:txBody>
          <a:bodyPr/>
          <a:lstStyle/>
          <a:p>
            <a:r>
              <a:rPr lang="en-US" dirty="0" smtClean="0"/>
              <a:t>Pneumatic Actuators</a:t>
            </a:r>
            <a:endParaRPr lang="en-IN" dirty="0"/>
          </a:p>
        </p:txBody>
      </p:sp>
      <p:sp>
        <p:nvSpPr>
          <p:cNvPr id="3" name="Content Placeholder 2"/>
          <p:cNvSpPr>
            <a:spLocks noGrp="1"/>
          </p:cNvSpPr>
          <p:nvPr>
            <p:ph idx="1"/>
          </p:nvPr>
        </p:nvSpPr>
        <p:spPr>
          <a:xfrm>
            <a:off x="2173287" y="1111154"/>
            <a:ext cx="10018713" cy="3124201"/>
          </a:xfrm>
        </p:spPr>
        <p:txBody>
          <a:bodyPr/>
          <a:lstStyle/>
          <a:p>
            <a:r>
              <a:rPr lang="en-IN" dirty="0" smtClean="0"/>
              <a:t>A </a:t>
            </a:r>
            <a:r>
              <a:rPr lang="en-IN" b="1" dirty="0" smtClean="0"/>
              <a:t>pneumatic actuator</a:t>
            </a:r>
            <a:r>
              <a:rPr lang="en-IN" dirty="0" smtClean="0"/>
              <a:t> converts energy (typically in the</a:t>
            </a:r>
          </a:p>
          <a:p>
            <a:pPr>
              <a:buNone/>
            </a:pPr>
            <a:r>
              <a:rPr lang="en-IN" dirty="0" smtClean="0"/>
              <a:t>form of </a:t>
            </a:r>
            <a:r>
              <a:rPr lang="en-IN" dirty="0" smtClean="0">
                <a:hlinkClick r:id="rId2" tooltip="Compressed air"/>
              </a:rPr>
              <a:t>compressed air</a:t>
            </a:r>
            <a:r>
              <a:rPr lang="en-IN" dirty="0" smtClean="0"/>
              <a:t>) into motion.</a:t>
            </a:r>
          </a:p>
          <a:p>
            <a:endParaRPr lang="en-IN" dirty="0"/>
          </a:p>
        </p:txBody>
      </p:sp>
      <p:pic>
        <p:nvPicPr>
          <p:cNvPr id="128002" name="Picture 2" descr="http://team358.org/files/pneumatic/5P-CYL.gif"/>
          <p:cNvPicPr>
            <a:picLocks noChangeAspect="1" noChangeArrowheads="1" noCrop="1"/>
          </p:cNvPicPr>
          <p:nvPr/>
        </p:nvPicPr>
        <p:blipFill>
          <a:blip r:embed="rId3"/>
          <a:srcRect/>
          <a:stretch>
            <a:fillRect/>
          </a:stretch>
        </p:blipFill>
        <p:spPr bwMode="auto">
          <a:xfrm>
            <a:off x="2019868" y="3677008"/>
            <a:ext cx="8822748" cy="2638434"/>
          </a:xfrm>
          <a:prstGeom prst="rect">
            <a:avLst/>
          </a:prstGeom>
          <a:noFill/>
        </p:spPr>
      </p:pic>
    </p:spTree>
  </p:cSld>
  <p:clrMapOvr>
    <a:masterClrMapping/>
  </p:clrMapOvr>
  <p:transition>
    <p:blinds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Motors</a:t>
            </a:r>
            <a:endParaRPr lang="en-US" b="1" dirty="0">
              <a:solidFill>
                <a:srgbClr val="0070C0"/>
              </a:solidFill>
            </a:endParaRPr>
          </a:p>
        </p:txBody>
      </p:sp>
      <p:sp>
        <p:nvSpPr>
          <p:cNvPr id="3" name="Content Placeholder 2"/>
          <p:cNvSpPr>
            <a:spLocks noGrp="1"/>
          </p:cNvSpPr>
          <p:nvPr>
            <p:ph idx="1"/>
          </p:nvPr>
        </p:nvSpPr>
        <p:spPr>
          <a:xfrm>
            <a:off x="1610436" y="1666526"/>
            <a:ext cx="10175164" cy="4572000"/>
          </a:xfrm>
        </p:spPr>
        <p:txBody>
          <a:bodyPr/>
          <a:lstStyle/>
          <a:p>
            <a:endParaRPr lang="en-US" dirty="0"/>
          </a:p>
          <a:p>
            <a:endParaRPr lang="en-US" dirty="0"/>
          </a:p>
          <a:p>
            <a:r>
              <a:rPr lang="en-US" dirty="0" smtClean="0"/>
              <a:t>DC </a:t>
            </a:r>
            <a:r>
              <a:rPr lang="en-US" dirty="0"/>
              <a:t>MOTORS </a:t>
            </a:r>
          </a:p>
          <a:p>
            <a:r>
              <a:rPr lang="en-US" dirty="0" smtClean="0"/>
              <a:t>STEPPER </a:t>
            </a:r>
            <a:r>
              <a:rPr lang="en-US" dirty="0"/>
              <a:t>MOTORS </a:t>
            </a:r>
          </a:p>
          <a:p>
            <a:r>
              <a:rPr lang="en-US" dirty="0" smtClean="0"/>
              <a:t>SERVO </a:t>
            </a:r>
            <a:r>
              <a:rPr lang="en-US" dirty="0"/>
              <a:t>MOTORS </a:t>
            </a:r>
          </a:p>
          <a:p>
            <a:r>
              <a:rPr lang="en-US" dirty="0" smtClean="0"/>
              <a:t>WORM </a:t>
            </a:r>
            <a:r>
              <a:rPr lang="en-US" dirty="0"/>
              <a:t>GEAR MOTORS </a:t>
            </a:r>
          </a:p>
          <a:p>
            <a:endParaRPr lang="en-US" dirty="0"/>
          </a:p>
        </p:txBody>
      </p:sp>
      <p:pic>
        <p:nvPicPr>
          <p:cNvPr id="4" name="Picture 3"/>
          <p:cNvPicPr>
            <a:picLocks noChangeAspect="1"/>
          </p:cNvPicPr>
          <p:nvPr/>
        </p:nvPicPr>
        <p:blipFill>
          <a:blip r:embed="rId2" cstate="print"/>
          <a:stretch>
            <a:fillRect/>
          </a:stretch>
        </p:blipFill>
        <p:spPr>
          <a:xfrm>
            <a:off x="6036861" y="2834185"/>
            <a:ext cx="5725118" cy="3184478"/>
          </a:xfrm>
          <a:prstGeom prst="rect">
            <a:avLst/>
          </a:prstGeom>
        </p:spPr>
      </p:pic>
    </p:spTree>
    <p:extLst>
      <p:ext uri="{BB962C8B-B14F-4D97-AF65-F5344CB8AC3E}">
        <p14:creationId xmlns:p14="http://schemas.microsoft.com/office/powerpoint/2010/main" xmlns="" val="848451186"/>
      </p:ext>
    </p:extLst>
  </p:cSld>
  <p:clrMapOvr>
    <a:masterClrMapping/>
  </p:clrMapOvr>
  <p:transition>
    <p:blinds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6484" y="189413"/>
            <a:ext cx="5661072" cy="960120"/>
          </a:xfrm>
        </p:spPr>
        <p:txBody>
          <a:bodyPr>
            <a:normAutofit/>
          </a:bodyPr>
          <a:lstStyle/>
          <a:p>
            <a:r>
              <a:rPr lang="en-US" sz="3600" b="1" dirty="0" smtClean="0">
                <a:solidFill>
                  <a:srgbClr val="0070C0"/>
                </a:solidFill>
              </a:rPr>
              <a:t>DC Motor</a:t>
            </a:r>
            <a:endParaRPr lang="en-US" sz="3600" b="1" dirty="0">
              <a:solidFill>
                <a:srgbClr val="0070C0"/>
              </a:solidFill>
            </a:endParaRPr>
          </a:p>
        </p:txBody>
      </p:sp>
      <p:sp>
        <p:nvSpPr>
          <p:cNvPr id="3" name="Content Placeholder 2"/>
          <p:cNvSpPr>
            <a:spLocks noGrp="1"/>
          </p:cNvSpPr>
          <p:nvPr>
            <p:ph sz="half" idx="1"/>
          </p:nvPr>
        </p:nvSpPr>
        <p:spPr>
          <a:xfrm>
            <a:off x="1393457" y="2029452"/>
            <a:ext cx="4895055" cy="3124201"/>
          </a:xfrm>
        </p:spPr>
        <p:txBody>
          <a:bodyPr>
            <a:normAutofit lnSpcReduction="10000"/>
          </a:bodyPr>
          <a:lstStyle/>
          <a:p>
            <a:r>
              <a:rPr lang="en-US" sz="2800" dirty="0" smtClean="0"/>
              <a:t>Most efficient at rated voltage</a:t>
            </a:r>
          </a:p>
          <a:p>
            <a:r>
              <a:rPr lang="en-US" sz="2800" dirty="0" smtClean="0"/>
              <a:t>High power to weight ratio</a:t>
            </a:r>
          </a:p>
          <a:p>
            <a:r>
              <a:rPr lang="en-US" sz="2800" dirty="0" smtClean="0"/>
              <a:t>No feedback mechanism installed </a:t>
            </a:r>
          </a:p>
          <a:p>
            <a:r>
              <a:rPr lang="en-US" sz="2800" dirty="0" smtClean="0"/>
              <a:t>Using gears speed and torque are adjusted </a:t>
            </a:r>
          </a:p>
          <a:p>
            <a:endParaRPr lang="en-US" dirty="0"/>
          </a:p>
        </p:txBody>
      </p:sp>
      <p:pic>
        <p:nvPicPr>
          <p:cNvPr id="9" name="Picture 8"/>
          <p:cNvPicPr>
            <a:picLocks noChangeAspect="1"/>
          </p:cNvPicPr>
          <p:nvPr/>
        </p:nvPicPr>
        <p:blipFill>
          <a:blip r:embed="rId2" cstate="print">
            <a:alphaModFix/>
            <a:lum/>
          </a:blip>
          <a:srcRect/>
          <a:stretch>
            <a:fillRect/>
          </a:stretch>
        </p:blipFill>
        <p:spPr>
          <a:xfrm>
            <a:off x="8135531" y="694957"/>
            <a:ext cx="2377523" cy="2377773"/>
          </a:xfrm>
          <a:prstGeom prst="rect">
            <a:avLst/>
          </a:prstGeom>
          <a:noFill/>
          <a:ln>
            <a:noFill/>
          </a:ln>
        </p:spPr>
      </p:pic>
      <p:pic>
        <p:nvPicPr>
          <p:cNvPr id="10" name="Picture 2"/>
          <p:cNvPicPr>
            <a:picLocks noChangeAspect="1" noChangeArrowheads="1"/>
          </p:cNvPicPr>
          <p:nvPr/>
        </p:nvPicPr>
        <p:blipFill>
          <a:blip r:embed="rId3" cstate="print"/>
          <a:srcRect/>
          <a:stretch>
            <a:fillRect/>
          </a:stretch>
        </p:blipFill>
        <p:spPr bwMode="auto">
          <a:xfrm>
            <a:off x="7397087" y="3439236"/>
            <a:ext cx="4060357" cy="2845558"/>
          </a:xfrm>
          <a:prstGeom prst="rect">
            <a:avLst/>
          </a:prstGeom>
          <a:noFill/>
          <a:ln w="9525">
            <a:noFill/>
            <a:miter lim="800000"/>
            <a:headEnd/>
            <a:tailEnd/>
          </a:ln>
        </p:spPr>
      </p:pic>
    </p:spTree>
  </p:cSld>
  <p:clrMapOvr>
    <a:masterClrMapping/>
  </p:clrMapOvr>
  <p:transition>
    <p:blinds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4825049" cy="999309"/>
          </a:xfrm>
        </p:spPr>
        <p:txBody>
          <a:bodyPr/>
          <a:lstStyle/>
          <a:p>
            <a:r>
              <a:rPr lang="en-US" b="1" dirty="0" smtClean="0">
                <a:solidFill>
                  <a:srgbClr val="00B0F0"/>
                </a:solidFill>
              </a:rPr>
              <a:t>Stepper Motor</a:t>
            </a:r>
            <a:endParaRPr lang="en-US" b="1" dirty="0">
              <a:solidFill>
                <a:srgbClr val="00B0F0"/>
              </a:solidFill>
            </a:endParaRPr>
          </a:p>
        </p:txBody>
      </p:sp>
      <p:sp>
        <p:nvSpPr>
          <p:cNvPr id="3" name="Content Placeholder 2"/>
          <p:cNvSpPr>
            <a:spLocks noGrp="1"/>
          </p:cNvSpPr>
          <p:nvPr>
            <p:ph idx="1"/>
          </p:nvPr>
        </p:nvSpPr>
        <p:spPr>
          <a:xfrm>
            <a:off x="1366745" y="2198101"/>
            <a:ext cx="5282250" cy="3132910"/>
          </a:xfrm>
        </p:spPr>
        <p:txBody>
          <a:bodyPr/>
          <a:lstStyle/>
          <a:p>
            <a:r>
              <a:rPr lang="en-US" dirty="0" smtClean="0"/>
              <a:t>Designed to maximize holding torque</a:t>
            </a:r>
          </a:p>
          <a:p>
            <a:r>
              <a:rPr lang="en-US" dirty="0" smtClean="0"/>
              <a:t>Accurate but slow</a:t>
            </a:r>
          </a:p>
          <a:p>
            <a:r>
              <a:rPr lang="en-US" dirty="0" smtClean="0"/>
              <a:t>No feedback mechanism installed </a:t>
            </a:r>
          </a:p>
          <a:p>
            <a:r>
              <a:rPr lang="en-US" dirty="0" smtClean="0"/>
              <a:t>Ease of control </a:t>
            </a:r>
            <a:endParaRPr lang="en-US" dirty="0" smtClean="0"/>
          </a:p>
          <a:p>
            <a:r>
              <a:rPr lang="en-US" dirty="0" smtClean="0"/>
              <a:t>Completes a rotation in steps</a:t>
            </a:r>
            <a:endParaRPr lang="en-US" dirty="0"/>
          </a:p>
        </p:txBody>
      </p:sp>
      <p:pic>
        <p:nvPicPr>
          <p:cNvPr id="6" name="Picture 5" descr="stepper_motor_inside.jpg"/>
          <p:cNvPicPr>
            <a:picLocks noChangeAspect="1"/>
          </p:cNvPicPr>
          <p:nvPr/>
        </p:nvPicPr>
        <p:blipFill>
          <a:blip r:embed="rId2" cstate="print"/>
          <a:stretch>
            <a:fillRect/>
          </a:stretch>
        </p:blipFill>
        <p:spPr>
          <a:xfrm>
            <a:off x="6714959" y="1683160"/>
            <a:ext cx="5181600" cy="4023360"/>
          </a:xfrm>
          <a:prstGeom prst="rect">
            <a:avLst/>
          </a:prstGeom>
        </p:spPr>
      </p:pic>
    </p:spTree>
  </p:cSld>
  <p:clrMapOvr>
    <a:masterClrMapping/>
  </p:clrMapOvr>
  <p:transition>
    <p:blinds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1.png"/>
          <p:cNvPicPr>
            <a:picLocks noChangeAspect="1"/>
          </p:cNvPicPr>
          <p:nvPr/>
        </p:nvPicPr>
        <p:blipFill>
          <a:blip r:embed="rId2" cstate="print"/>
          <a:stretch>
            <a:fillRect/>
          </a:stretch>
        </p:blipFill>
        <p:spPr>
          <a:xfrm>
            <a:off x="1" y="-24700"/>
            <a:ext cx="12192000" cy="68827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blinds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1"/>
            <a:ext cx="4315598" cy="1077686"/>
          </a:xfrm>
        </p:spPr>
        <p:txBody>
          <a:bodyPr/>
          <a:lstStyle/>
          <a:p>
            <a:r>
              <a:rPr lang="en-US" b="1" dirty="0" smtClean="0">
                <a:solidFill>
                  <a:srgbClr val="00B0F0"/>
                </a:solidFill>
              </a:rPr>
              <a:t>Servo Motor</a:t>
            </a:r>
            <a:endParaRPr lang="en-US" b="1" dirty="0">
              <a:solidFill>
                <a:srgbClr val="00B0F0"/>
              </a:solidFill>
            </a:endParaRPr>
          </a:p>
        </p:txBody>
      </p:sp>
      <p:sp>
        <p:nvSpPr>
          <p:cNvPr id="3" name="Content Placeholder 2"/>
          <p:cNvSpPr>
            <a:spLocks noGrp="1"/>
          </p:cNvSpPr>
          <p:nvPr>
            <p:ph sz="half" idx="1"/>
          </p:nvPr>
        </p:nvSpPr>
        <p:spPr>
          <a:xfrm>
            <a:off x="1353683" y="1948542"/>
            <a:ext cx="4895055" cy="3124201"/>
          </a:xfrm>
        </p:spPr>
        <p:txBody>
          <a:bodyPr>
            <a:normAutofit lnSpcReduction="10000"/>
          </a:bodyPr>
          <a:lstStyle/>
          <a:p>
            <a:r>
              <a:rPr lang="en-US" sz="2400" dirty="0" smtClean="0"/>
              <a:t>DC motor with inbuilt feedback mechanism</a:t>
            </a:r>
          </a:p>
          <a:p>
            <a:r>
              <a:rPr lang="en-US" sz="2400" dirty="0" smtClean="0"/>
              <a:t>More accurate than stepper motor</a:t>
            </a:r>
          </a:p>
          <a:p>
            <a:r>
              <a:rPr lang="en-US" sz="2400" dirty="0" smtClean="0"/>
              <a:t>Cannot rotate more than 180 degrees</a:t>
            </a:r>
          </a:p>
          <a:p>
            <a:r>
              <a:rPr lang="en-US" sz="2400" dirty="0" smtClean="0"/>
              <a:t>Feedback ensures that shaft rotates accurately</a:t>
            </a:r>
          </a:p>
          <a:p>
            <a:endParaRPr lang="en-US" dirty="0"/>
          </a:p>
        </p:txBody>
      </p:sp>
      <p:pic>
        <p:nvPicPr>
          <p:cNvPr id="7" name="Content Placeholder 6" descr="servo-motor-3.png"/>
          <p:cNvPicPr>
            <a:picLocks noGrp="1" noChangeAspect="1"/>
          </p:cNvPicPr>
          <p:nvPr>
            <p:ph sz="half" idx="2"/>
          </p:nvPr>
        </p:nvPicPr>
        <p:blipFill>
          <a:blip r:embed="rId2" cstate="print"/>
          <a:stretch>
            <a:fillRect/>
          </a:stretch>
        </p:blipFill>
        <p:spPr>
          <a:xfrm>
            <a:off x="6305265" y="1436913"/>
            <a:ext cx="5529683" cy="4346111"/>
          </a:xfrm>
        </p:spPr>
      </p:pic>
    </p:spTree>
  </p:cSld>
  <p:clrMapOvr>
    <a:masterClrMapping/>
  </p:clrMapOvr>
  <p:transition>
    <p:blinds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9720" y="344606"/>
            <a:ext cx="10018713" cy="1752599"/>
          </a:xfrm>
        </p:spPr>
        <p:txBody>
          <a:bodyPr/>
          <a:lstStyle/>
          <a:p>
            <a:r>
              <a:rPr lang="en-US" b="1" dirty="0" smtClean="0">
                <a:solidFill>
                  <a:srgbClr val="0070C0"/>
                </a:solidFill>
              </a:rPr>
              <a:t>Servo motor mechanism</a:t>
            </a:r>
            <a:endParaRPr lang="en-US" b="1" dirty="0">
              <a:solidFill>
                <a:srgbClr val="0070C0"/>
              </a:solidFill>
            </a:endParaRPr>
          </a:p>
        </p:txBody>
      </p:sp>
      <p:sp>
        <p:nvSpPr>
          <p:cNvPr id="3" name="Content Placeholder 2"/>
          <p:cNvSpPr>
            <a:spLocks noGrp="1"/>
          </p:cNvSpPr>
          <p:nvPr>
            <p:ph idx="1"/>
          </p:nvPr>
        </p:nvSpPr>
        <p:spPr>
          <a:xfrm>
            <a:off x="1484310" y="2197291"/>
            <a:ext cx="10018713" cy="3593910"/>
          </a:xfrm>
        </p:spPr>
        <p:txBody>
          <a:bodyPr>
            <a:normAutofit lnSpcReduction="10000"/>
          </a:bodyPr>
          <a:lstStyle/>
          <a:p>
            <a:r>
              <a:rPr lang="en-GB" dirty="0"/>
              <a:t>The motor is paired with some type of </a:t>
            </a:r>
            <a:r>
              <a:rPr lang="en-GB" dirty="0">
                <a:hlinkClick r:id="rId2" tooltip="Encoder"/>
              </a:rPr>
              <a:t>encoder</a:t>
            </a:r>
            <a:r>
              <a:rPr lang="en-GB" dirty="0"/>
              <a:t> to provide position and </a:t>
            </a:r>
            <a:r>
              <a:rPr lang="en-GB" dirty="0" smtClean="0"/>
              <a:t>speed</a:t>
            </a:r>
            <a:endParaRPr lang="en-GB" dirty="0" smtClean="0"/>
          </a:p>
          <a:p>
            <a:r>
              <a:rPr lang="en-GB" dirty="0"/>
              <a:t>O</a:t>
            </a:r>
            <a:r>
              <a:rPr lang="en-GB" dirty="0" smtClean="0"/>
              <a:t>nly </a:t>
            </a:r>
            <a:r>
              <a:rPr lang="en-GB" dirty="0"/>
              <a:t>the position is </a:t>
            </a:r>
            <a:r>
              <a:rPr lang="en-GB" dirty="0" smtClean="0"/>
              <a:t>measured and measured </a:t>
            </a:r>
            <a:r>
              <a:rPr lang="en-GB" dirty="0"/>
              <a:t>position of the output is compared to the command position, the external input to the </a:t>
            </a:r>
            <a:r>
              <a:rPr lang="en-GB" dirty="0" smtClean="0"/>
              <a:t>controlled </a:t>
            </a:r>
            <a:r>
              <a:rPr lang="en-GB" dirty="0"/>
              <a:t>feedback</a:t>
            </a:r>
            <a:r>
              <a:rPr lang="en-GB" dirty="0" smtClean="0"/>
              <a:t>.</a:t>
            </a:r>
          </a:p>
          <a:p>
            <a:r>
              <a:rPr lang="en-GB" dirty="0"/>
              <a:t> If the output position differs from that required, an </a:t>
            </a:r>
            <a:r>
              <a:rPr lang="en-GB" dirty="0">
                <a:hlinkClick r:id="rId3" tooltip="Error signal (page does not exist)"/>
              </a:rPr>
              <a:t>error signal</a:t>
            </a:r>
            <a:r>
              <a:rPr lang="en-GB" dirty="0"/>
              <a:t> is generated which then causes the motor to rotate in either direction, as needed to bring the output shaft to the appropriate position. As the positions approach, the error signal reduces to zero and the motor stops.</a:t>
            </a:r>
            <a:endParaRPr lang="en-US" dirty="0"/>
          </a:p>
        </p:txBody>
      </p:sp>
    </p:spTree>
    <p:extLst>
      <p:ext uri="{BB962C8B-B14F-4D97-AF65-F5344CB8AC3E}">
        <p14:creationId xmlns:p14="http://schemas.microsoft.com/office/powerpoint/2010/main" xmlns="" val="1060802080"/>
      </p:ext>
    </p:extLst>
  </p:cSld>
  <p:clrMapOvr>
    <a:masterClrMapping/>
  </p:clrMapOvr>
  <p:transition>
    <p:blinds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9720" y="262719"/>
            <a:ext cx="10018713" cy="1752599"/>
          </a:xfrm>
        </p:spPr>
        <p:txBody>
          <a:bodyPr/>
          <a:lstStyle/>
          <a:p>
            <a:r>
              <a:rPr lang="en-IN" b="1" u="sng" dirty="0" smtClean="0">
                <a:solidFill>
                  <a:srgbClr val="00B0F0"/>
                </a:solidFill>
                <a:effectLst>
                  <a:outerShdw blurRad="38100" dist="38100" dir="2700000" algn="tl">
                    <a:srgbClr val="000000">
                      <a:alpha val="43137"/>
                    </a:srgbClr>
                  </a:outerShdw>
                </a:effectLst>
              </a:rPr>
              <a:t>Machines</a:t>
            </a:r>
            <a:r>
              <a:rPr lang="en-IN" b="1" i="1" u="sng" dirty="0" smtClean="0">
                <a:solidFill>
                  <a:srgbClr val="00B0F0"/>
                </a:solidFill>
                <a:effectLst>
                  <a:outerShdw blurRad="38100" dist="38100" dir="2700000" algn="tl">
                    <a:srgbClr val="000000">
                      <a:alpha val="43137"/>
                    </a:srgbClr>
                  </a:outerShdw>
                </a:effectLst>
              </a:rPr>
              <a:t> V/S Robots</a:t>
            </a:r>
            <a:endParaRPr lang="en-IN" b="1" i="1" u="sng" dirty="0">
              <a:solidFill>
                <a:srgbClr val="00B0F0"/>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719538" y="2109058"/>
            <a:ext cx="9430683" cy="3953815"/>
          </a:xfrm>
        </p:spPr>
      </p:pic>
    </p:spTree>
    <p:extLst>
      <p:ext uri="{BB962C8B-B14F-4D97-AF65-F5344CB8AC3E}">
        <p14:creationId xmlns:p14="http://schemas.microsoft.com/office/powerpoint/2010/main" xmlns="" val="574595475"/>
      </p:ext>
    </p:extLst>
  </p:cSld>
  <p:clrMapOvr>
    <a:masterClrMapping/>
  </p:clrMapOvr>
  <p:transition>
    <p:blinds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367" y="0"/>
            <a:ext cx="10018713" cy="1528549"/>
          </a:xfrm>
        </p:spPr>
        <p:txBody>
          <a:bodyPr/>
          <a:lstStyle/>
          <a:p>
            <a:r>
              <a:rPr lang="en-US" b="1" dirty="0" smtClean="0">
                <a:solidFill>
                  <a:srgbClr val="0070C0"/>
                </a:solidFill>
              </a:rPr>
              <a:t>Worm Gear motor</a:t>
            </a:r>
            <a:endParaRPr lang="en-US" b="1" dirty="0">
              <a:solidFill>
                <a:srgbClr val="0070C0"/>
              </a:solidFill>
            </a:endParaRPr>
          </a:p>
        </p:txBody>
      </p:sp>
      <p:sp>
        <p:nvSpPr>
          <p:cNvPr id="3" name="Content Placeholder 2"/>
          <p:cNvSpPr>
            <a:spLocks noGrp="1"/>
          </p:cNvSpPr>
          <p:nvPr>
            <p:ph idx="1"/>
          </p:nvPr>
        </p:nvSpPr>
        <p:spPr>
          <a:xfrm>
            <a:off x="1457014" y="1561530"/>
            <a:ext cx="4507057" cy="3124201"/>
          </a:xfrm>
        </p:spPr>
        <p:txBody>
          <a:bodyPr>
            <a:normAutofit lnSpcReduction="10000"/>
          </a:bodyPr>
          <a:lstStyle/>
          <a:p>
            <a:endParaRPr lang="en-US" dirty="0"/>
          </a:p>
          <a:p>
            <a:endParaRPr lang="en-US" dirty="0"/>
          </a:p>
          <a:p>
            <a:r>
              <a:rPr lang="en-GB" dirty="0"/>
              <a:t>A worm drive can reduce rotational speed or allow higher torque to be transmitted. </a:t>
            </a:r>
          </a:p>
          <a:p>
            <a:r>
              <a:rPr lang="en-GB" dirty="0" smtClean="0"/>
              <a:t> </a:t>
            </a:r>
            <a:r>
              <a:rPr lang="en-GB" dirty="0"/>
              <a:t>Used by us to lift heavy loads. </a:t>
            </a:r>
            <a:endParaRPr lang="en-GB" dirty="0" smtClean="0"/>
          </a:p>
          <a:p>
            <a:r>
              <a:rPr lang="en-GB" dirty="0" smtClean="0"/>
              <a:t>Unidirectional power transfer</a:t>
            </a:r>
            <a:endParaRPr lang="en-GB" dirty="0"/>
          </a:p>
          <a:p>
            <a:pPr marL="64008" indent="0">
              <a:buNone/>
            </a:pPr>
            <a:endParaRPr lang="en-US" dirty="0"/>
          </a:p>
        </p:txBody>
      </p:sp>
      <p:pic>
        <p:nvPicPr>
          <p:cNvPr id="4" name="Content Placeholder 3"/>
          <p:cNvPicPr>
            <a:picLocks noChangeAspect="1"/>
          </p:cNvPicPr>
          <p:nvPr/>
        </p:nvPicPr>
        <p:blipFill>
          <a:blip r:embed="rId2" cstate="print"/>
          <a:stretch>
            <a:fillRect/>
          </a:stretch>
        </p:blipFill>
        <p:spPr>
          <a:xfrm>
            <a:off x="7238480" y="1310186"/>
            <a:ext cx="3212339" cy="2586250"/>
          </a:xfrm>
          <a:prstGeom prst="rect">
            <a:avLst/>
          </a:prstGeom>
        </p:spPr>
      </p:pic>
      <p:pic>
        <p:nvPicPr>
          <p:cNvPr id="5" name="Picture 4"/>
          <p:cNvPicPr>
            <a:picLocks noChangeAspect="1"/>
          </p:cNvPicPr>
          <p:nvPr/>
        </p:nvPicPr>
        <p:blipFill>
          <a:blip r:embed="rId3" cstate="print"/>
          <a:stretch>
            <a:fillRect/>
          </a:stretch>
        </p:blipFill>
        <p:spPr>
          <a:xfrm>
            <a:off x="7117206" y="4025321"/>
            <a:ext cx="3896538" cy="2641611"/>
          </a:xfrm>
          <a:prstGeom prst="rect">
            <a:avLst/>
          </a:prstGeom>
        </p:spPr>
      </p:pic>
    </p:spTree>
    <p:extLst>
      <p:ext uri="{BB962C8B-B14F-4D97-AF65-F5344CB8AC3E}">
        <p14:creationId xmlns:p14="http://schemas.microsoft.com/office/powerpoint/2010/main" xmlns="" val="1102404705"/>
      </p:ext>
    </p:extLst>
  </p:cSld>
  <p:clrMapOvr>
    <a:masterClrMapping/>
  </p:clrMapOvr>
  <p:transition>
    <p:blinds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2060" y="2410098"/>
            <a:ext cx="10018713" cy="1752599"/>
          </a:xfrm>
        </p:spPr>
        <p:txBody>
          <a:bodyPr>
            <a:normAutofit/>
          </a:bodyPr>
          <a:lstStyle/>
          <a:p>
            <a:r>
              <a:rPr lang="en-US" sz="7200" dirty="0" smtClean="0">
                <a:solidFill>
                  <a:srgbClr val="00B0F0"/>
                </a:solidFill>
              </a:rPr>
              <a:t>Drives</a:t>
            </a:r>
            <a:endParaRPr lang="en-US" sz="7200" dirty="0">
              <a:solidFill>
                <a:srgbClr val="00B0F0"/>
              </a:solidFill>
            </a:endParaRPr>
          </a:p>
        </p:txBody>
      </p:sp>
    </p:spTree>
  </p:cSld>
  <p:clrMapOvr>
    <a:masterClrMapping/>
  </p:clrMapOvr>
  <p:transition>
    <p:blinds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B0F0"/>
                </a:solidFill>
              </a:rPr>
              <a:t>Differential Drive</a:t>
            </a:r>
            <a:endParaRPr lang="en-US" b="1" dirty="0">
              <a:solidFill>
                <a:srgbClr val="00B0F0"/>
              </a:solidFill>
            </a:endParaRPr>
          </a:p>
        </p:txBody>
      </p:sp>
      <p:sp>
        <p:nvSpPr>
          <p:cNvPr id="4" name="Content Placeholder 3"/>
          <p:cNvSpPr>
            <a:spLocks noGrp="1"/>
          </p:cNvSpPr>
          <p:nvPr>
            <p:ph sz="half" idx="2"/>
          </p:nvPr>
        </p:nvSpPr>
        <p:spPr>
          <a:xfrm>
            <a:off x="1484310" y="2286001"/>
            <a:ext cx="10193883" cy="4023360"/>
          </a:xfrm>
        </p:spPr>
        <p:txBody>
          <a:bodyPr>
            <a:normAutofit/>
          </a:bodyPr>
          <a:lstStyle/>
          <a:p>
            <a:r>
              <a:rPr lang="en-US" sz="2800" dirty="0" smtClean="0"/>
              <a:t>Simplest and easiest to implement</a:t>
            </a:r>
          </a:p>
          <a:p>
            <a:r>
              <a:rPr lang="en-US" sz="2800" dirty="0" smtClean="0"/>
              <a:t>It can also be 3 or 4 wheels drive</a:t>
            </a:r>
          </a:p>
          <a:p>
            <a:r>
              <a:rPr lang="en-US" sz="2800" dirty="0" smtClean="0"/>
              <a:t>3 wheel drive has a free moving wheel accompanied with a left and right wheel . The two wheels are separately powered.</a:t>
            </a:r>
          </a:p>
          <a:p>
            <a:r>
              <a:rPr lang="en-US" sz="2800" dirty="0" smtClean="0"/>
              <a:t>Generating a couple</a:t>
            </a:r>
          </a:p>
          <a:p>
            <a:r>
              <a:rPr lang="en-US" sz="2800" dirty="0" smtClean="0"/>
              <a:t>Independent drives makes it difficult for straight line motion</a:t>
            </a:r>
            <a:endParaRPr lang="en-US" sz="2800" dirty="0"/>
          </a:p>
        </p:txBody>
      </p:sp>
    </p:spTree>
  </p:cSld>
  <p:clrMapOvr>
    <a:masterClrMapping/>
  </p:clrMapOvr>
  <p:transition>
    <p:blinds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fferential-drive.png"/>
          <p:cNvPicPr>
            <a:picLocks noChangeAspect="1"/>
          </p:cNvPicPr>
          <p:nvPr/>
        </p:nvPicPr>
        <p:blipFill>
          <a:blip r:embed="rId2" cstate="print"/>
          <a:stretch>
            <a:fillRect/>
          </a:stretch>
        </p:blipFill>
        <p:spPr>
          <a:xfrm>
            <a:off x="0" y="0"/>
            <a:ext cx="12192000" cy="6857999"/>
          </a:xfrm>
          <a:prstGeom prst="rect">
            <a:avLst/>
          </a:prstGeom>
        </p:spPr>
      </p:pic>
    </p:spTree>
  </p:cSld>
  <p:clrMapOvr>
    <a:masterClrMapping/>
  </p:clrMapOvr>
  <p:transition>
    <p:blinds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1"/>
            <a:ext cx="4589918" cy="1143000"/>
          </a:xfrm>
        </p:spPr>
        <p:txBody>
          <a:bodyPr>
            <a:normAutofit fontScale="90000"/>
          </a:bodyPr>
          <a:lstStyle/>
          <a:p>
            <a:r>
              <a:rPr lang="en-US" sz="4800" b="1" dirty="0" smtClean="0">
                <a:solidFill>
                  <a:srgbClr val="00B0F0"/>
                </a:solidFill>
              </a:rPr>
              <a:t>Steering</a:t>
            </a:r>
            <a:r>
              <a:rPr lang="en-US" dirty="0" smtClean="0"/>
              <a:t/>
            </a:r>
            <a:br>
              <a:rPr lang="en-US" dirty="0" smtClean="0"/>
            </a:br>
            <a:endParaRPr lang="en-US" dirty="0"/>
          </a:p>
        </p:txBody>
      </p:sp>
      <p:sp>
        <p:nvSpPr>
          <p:cNvPr id="3" name="Content Placeholder 2"/>
          <p:cNvSpPr>
            <a:spLocks noGrp="1"/>
          </p:cNvSpPr>
          <p:nvPr>
            <p:ph sz="half" idx="1"/>
          </p:nvPr>
        </p:nvSpPr>
        <p:spPr>
          <a:xfrm>
            <a:off x="1405934" y="1804850"/>
            <a:ext cx="4895055" cy="3124201"/>
          </a:xfrm>
        </p:spPr>
        <p:txBody>
          <a:bodyPr>
            <a:noAutofit/>
          </a:bodyPr>
          <a:lstStyle/>
          <a:p>
            <a:r>
              <a:rPr lang="en-US" sz="2800" dirty="0" smtClean="0"/>
              <a:t>Can be 3 or 4 wheels</a:t>
            </a:r>
          </a:p>
          <a:p>
            <a:r>
              <a:rPr lang="en-US" sz="2800" dirty="0" smtClean="0"/>
              <a:t>Using guiding wheels to steer the </a:t>
            </a:r>
            <a:r>
              <a:rPr lang="en-US" sz="2800" dirty="0" err="1" smtClean="0"/>
              <a:t>bot</a:t>
            </a:r>
            <a:endParaRPr lang="en-US" sz="2800" dirty="0" smtClean="0"/>
          </a:p>
          <a:p>
            <a:r>
              <a:rPr lang="en-US" sz="2800" dirty="0" smtClean="0"/>
              <a:t>Generally used in three wheel drive</a:t>
            </a:r>
          </a:p>
          <a:p>
            <a:r>
              <a:rPr lang="en-US" sz="2800" dirty="0" smtClean="0"/>
              <a:t>Not </a:t>
            </a:r>
            <a:r>
              <a:rPr lang="en-US" sz="2800" dirty="0" err="1" smtClean="0"/>
              <a:t>effictive</a:t>
            </a:r>
            <a:r>
              <a:rPr lang="en-US" sz="2800" dirty="0" smtClean="0"/>
              <a:t> to take a very sharp turn</a:t>
            </a:r>
            <a:endParaRPr lang="en-US" sz="2800" dirty="0"/>
          </a:p>
        </p:txBody>
      </p:sp>
      <p:pic>
        <p:nvPicPr>
          <p:cNvPr id="5" name="Content Placeholder 4" descr="Capture.PNG"/>
          <p:cNvPicPr>
            <a:picLocks noGrp="1" noChangeAspect="1"/>
          </p:cNvPicPr>
          <p:nvPr>
            <p:ph sz="half" idx="2"/>
          </p:nvPr>
        </p:nvPicPr>
        <p:blipFill>
          <a:blip r:embed="rId2" cstate="print"/>
          <a:stretch>
            <a:fillRect/>
          </a:stretch>
        </p:blipFill>
        <p:spPr>
          <a:xfrm>
            <a:off x="6141217" y="1554480"/>
            <a:ext cx="5701442" cy="4083970"/>
          </a:xfrm>
        </p:spPr>
      </p:pic>
    </p:spTree>
  </p:cSld>
  <p:clrMapOvr>
    <a:masterClrMapping/>
  </p:clrMapOvr>
  <p:transition>
    <p:blinds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163287"/>
            <a:ext cx="4851175" cy="986246"/>
          </a:xfrm>
        </p:spPr>
        <p:txBody>
          <a:bodyPr/>
          <a:lstStyle/>
          <a:p>
            <a:r>
              <a:rPr lang="en-US" b="1" dirty="0" smtClean="0">
                <a:solidFill>
                  <a:srgbClr val="00B0F0"/>
                </a:solidFill>
              </a:rPr>
              <a:t>Skid Steer Drive</a:t>
            </a:r>
            <a:endParaRPr lang="en-US" b="1" dirty="0">
              <a:solidFill>
                <a:srgbClr val="00B0F0"/>
              </a:solidFill>
            </a:endParaRPr>
          </a:p>
        </p:txBody>
      </p:sp>
      <p:sp>
        <p:nvSpPr>
          <p:cNvPr id="3" name="Content Placeholder 2"/>
          <p:cNvSpPr>
            <a:spLocks noGrp="1"/>
          </p:cNvSpPr>
          <p:nvPr>
            <p:ph sz="half" idx="1"/>
          </p:nvPr>
        </p:nvSpPr>
        <p:spPr>
          <a:xfrm>
            <a:off x="1301433" y="603067"/>
            <a:ext cx="10624956" cy="3067595"/>
          </a:xfrm>
        </p:spPr>
        <p:txBody>
          <a:bodyPr>
            <a:normAutofit/>
          </a:bodyPr>
          <a:lstStyle/>
          <a:p>
            <a:r>
              <a:rPr lang="en-US" sz="2400" dirty="0" smtClean="0"/>
              <a:t>It is mostly used in tracked machines e.g. tanks. Also finds application in some four/ six wheeled robots</a:t>
            </a:r>
          </a:p>
          <a:p>
            <a:r>
              <a:rPr lang="en-US" sz="2400" dirty="0" smtClean="0"/>
              <a:t>The left and right wheels are driven independently</a:t>
            </a:r>
          </a:p>
          <a:p>
            <a:r>
              <a:rPr lang="en-US" sz="2400" dirty="0" smtClean="0"/>
              <a:t>Steering is accomplished by actuating each side at a different rate or in a different direction, causing the wheels or tracks to slip or skid, on the ground</a:t>
            </a:r>
            <a:endParaRPr lang="en-US" sz="2400" dirty="0"/>
          </a:p>
        </p:txBody>
      </p:sp>
      <p:pic>
        <p:nvPicPr>
          <p:cNvPr id="5" name="Picture 4" descr="skid-steer-drive.png"/>
          <p:cNvPicPr>
            <a:picLocks noChangeAspect="1"/>
          </p:cNvPicPr>
          <p:nvPr/>
        </p:nvPicPr>
        <p:blipFill>
          <a:blip r:embed="rId2" cstate="print"/>
          <a:stretch>
            <a:fillRect/>
          </a:stretch>
        </p:blipFill>
        <p:spPr>
          <a:xfrm>
            <a:off x="2416749" y="3484102"/>
            <a:ext cx="7720028" cy="3373898"/>
          </a:xfrm>
          <a:prstGeom prst="rect">
            <a:avLst/>
          </a:prstGeom>
        </p:spPr>
      </p:pic>
    </p:spTree>
  </p:cSld>
  <p:clrMapOvr>
    <a:masterClrMapping/>
  </p:clrMapOvr>
  <p:transition>
    <p:blinds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5164683" cy="1169126"/>
          </a:xfrm>
        </p:spPr>
        <p:txBody>
          <a:bodyPr/>
          <a:lstStyle/>
          <a:p>
            <a:r>
              <a:rPr lang="en-US" b="1" dirty="0" smtClean="0">
                <a:solidFill>
                  <a:srgbClr val="00B0F0"/>
                </a:solidFill>
              </a:rPr>
              <a:t>Synchronous Drive</a:t>
            </a:r>
            <a:endParaRPr lang="en-US" b="1" dirty="0">
              <a:solidFill>
                <a:srgbClr val="00B0F0"/>
              </a:solidFill>
            </a:endParaRPr>
          </a:p>
        </p:txBody>
      </p:sp>
      <p:sp>
        <p:nvSpPr>
          <p:cNvPr id="3" name="Content Placeholder 2"/>
          <p:cNvSpPr>
            <a:spLocks noGrp="1"/>
          </p:cNvSpPr>
          <p:nvPr>
            <p:ph sz="half" idx="1"/>
          </p:nvPr>
        </p:nvSpPr>
        <p:spPr>
          <a:xfrm>
            <a:off x="1484312" y="1112520"/>
            <a:ext cx="10429014" cy="2218510"/>
          </a:xfrm>
        </p:spPr>
        <p:txBody>
          <a:bodyPr>
            <a:normAutofit/>
          </a:bodyPr>
          <a:lstStyle/>
          <a:p>
            <a:r>
              <a:rPr lang="en-US" sz="2400" dirty="0" smtClean="0"/>
              <a:t>It is made up of system of motors. One set of which drive the wheels and the other set turns the wheels in a synchronous Drive</a:t>
            </a:r>
            <a:endParaRPr lang="en-US" sz="2400" dirty="0"/>
          </a:p>
        </p:txBody>
      </p:sp>
      <p:pic>
        <p:nvPicPr>
          <p:cNvPr id="5" name="Content Placeholder 4" descr="synchronous-drive.png"/>
          <p:cNvPicPr>
            <a:picLocks noGrp="1" noChangeAspect="1"/>
          </p:cNvPicPr>
          <p:nvPr>
            <p:ph sz="half" idx="2"/>
          </p:nvPr>
        </p:nvPicPr>
        <p:blipFill>
          <a:blip r:embed="rId2" cstate="print"/>
          <a:stretch>
            <a:fillRect/>
          </a:stretch>
        </p:blipFill>
        <p:spPr>
          <a:xfrm>
            <a:off x="2338252" y="2959833"/>
            <a:ext cx="7832362" cy="3062144"/>
          </a:xfrm>
        </p:spPr>
      </p:pic>
    </p:spTree>
  </p:cSld>
  <p:clrMapOvr>
    <a:masterClrMapping/>
  </p:clrMapOvr>
  <p:transition>
    <p:blinds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4302535" cy="790303"/>
          </a:xfrm>
        </p:spPr>
        <p:txBody>
          <a:bodyPr/>
          <a:lstStyle/>
          <a:p>
            <a:r>
              <a:rPr lang="en-US" b="1" dirty="0" smtClean="0">
                <a:solidFill>
                  <a:srgbClr val="00B0F0"/>
                </a:solidFill>
              </a:rPr>
              <a:t>Pivot Drive</a:t>
            </a:r>
            <a:endParaRPr lang="en-US" b="1" dirty="0">
              <a:solidFill>
                <a:srgbClr val="00B0F0"/>
              </a:solidFill>
            </a:endParaRPr>
          </a:p>
        </p:txBody>
      </p:sp>
      <p:sp>
        <p:nvSpPr>
          <p:cNvPr id="3" name="Content Placeholder 2"/>
          <p:cNvSpPr>
            <a:spLocks noGrp="1"/>
          </p:cNvSpPr>
          <p:nvPr>
            <p:ph sz="half" idx="1"/>
          </p:nvPr>
        </p:nvSpPr>
        <p:spPr>
          <a:xfrm>
            <a:off x="1392872" y="1334589"/>
            <a:ext cx="10350637" cy="1186544"/>
          </a:xfrm>
        </p:spPr>
        <p:txBody>
          <a:bodyPr/>
          <a:lstStyle/>
          <a:p>
            <a:r>
              <a:rPr lang="en-US" sz="2400" dirty="0" smtClean="0"/>
              <a:t>It is composed of a four wheeled chassis and a platform that can be raised or lowered and rotated</a:t>
            </a:r>
            <a:r>
              <a:rPr lang="en-US" dirty="0" smtClean="0"/>
              <a:t>.</a:t>
            </a:r>
            <a:endParaRPr lang="en-US" dirty="0"/>
          </a:p>
        </p:txBody>
      </p:sp>
      <p:pic>
        <p:nvPicPr>
          <p:cNvPr id="6" name="Content Placeholder 5" descr="pivot-drive.png"/>
          <p:cNvPicPr>
            <a:picLocks noGrp="1" noChangeAspect="1"/>
          </p:cNvPicPr>
          <p:nvPr>
            <p:ph sz="half" idx="2"/>
          </p:nvPr>
        </p:nvPicPr>
        <p:blipFill>
          <a:blip r:embed="rId2" cstate="print"/>
          <a:stretch>
            <a:fillRect/>
          </a:stretch>
        </p:blipFill>
        <p:spPr>
          <a:xfrm>
            <a:off x="1711234" y="2957954"/>
            <a:ext cx="9125585" cy="3472569"/>
          </a:xfrm>
        </p:spPr>
      </p:pic>
    </p:spTree>
  </p:cSld>
  <p:clrMapOvr>
    <a:masterClrMapping/>
  </p:clrMapOvr>
  <p:transition>
    <p:blinds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928" y="2279469"/>
            <a:ext cx="10018713" cy="1752599"/>
          </a:xfrm>
          <a:effectLst>
            <a:outerShdw blurRad="50800" dist="38100" dir="18900000" algn="bl" rotWithShape="0">
              <a:prstClr val="black">
                <a:alpha val="40000"/>
              </a:prstClr>
            </a:outerShdw>
          </a:effectLst>
        </p:spPr>
        <p:txBody>
          <a:bodyPr>
            <a:normAutofit/>
          </a:bodyPr>
          <a:lstStyle/>
          <a:p>
            <a:r>
              <a:rPr lang="en-US" sz="6000" b="1" dirty="0" smtClean="0">
                <a:solidFill>
                  <a:srgbClr val="00B0F0"/>
                </a:solidFill>
              </a:rPr>
              <a:t>Gears</a:t>
            </a:r>
            <a:endParaRPr lang="en-US" sz="6000" b="1" dirty="0">
              <a:solidFill>
                <a:srgbClr val="00B0F0"/>
              </a:solidFill>
            </a:endParaRPr>
          </a:p>
        </p:txBody>
      </p:sp>
    </p:spTree>
  </p:cSld>
  <p:clrMapOvr>
    <a:masterClrMapping/>
  </p:clrMapOvr>
  <p:transition>
    <p:blinds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3683" y="0"/>
            <a:ext cx="10018713" cy="1752599"/>
          </a:xfrm>
        </p:spPr>
        <p:txBody>
          <a:bodyPr/>
          <a:lstStyle/>
          <a:p>
            <a:r>
              <a:rPr lang="en-US" b="1" dirty="0" smtClean="0">
                <a:solidFill>
                  <a:srgbClr val="00B0F0"/>
                </a:solidFill>
              </a:rPr>
              <a:t>Spur Gears</a:t>
            </a:r>
            <a:endParaRPr lang="en-US" b="1" dirty="0">
              <a:solidFill>
                <a:srgbClr val="00B0F0"/>
              </a:solidFill>
            </a:endParaRPr>
          </a:p>
        </p:txBody>
      </p:sp>
      <p:sp>
        <p:nvSpPr>
          <p:cNvPr id="3" name="Content Placeholder 2"/>
          <p:cNvSpPr>
            <a:spLocks noGrp="1"/>
          </p:cNvSpPr>
          <p:nvPr>
            <p:ph sz="half" idx="1"/>
          </p:nvPr>
        </p:nvSpPr>
        <p:spPr>
          <a:xfrm>
            <a:off x="1606731" y="1347651"/>
            <a:ext cx="10358845" cy="2453640"/>
          </a:xfrm>
        </p:spPr>
        <p:txBody>
          <a:bodyPr>
            <a:normAutofit lnSpcReduction="10000"/>
          </a:bodyPr>
          <a:lstStyle/>
          <a:p>
            <a:r>
              <a:rPr lang="en-US" sz="2400" dirty="0" smtClean="0"/>
              <a:t>Straight cut gears ,</a:t>
            </a:r>
            <a:r>
              <a:rPr lang="en-US" sz="2400" dirty="0" err="1" smtClean="0"/>
              <a:t>teeths</a:t>
            </a:r>
            <a:r>
              <a:rPr lang="en-US" sz="2400" dirty="0" smtClean="0"/>
              <a:t> are radial</a:t>
            </a:r>
          </a:p>
          <a:p>
            <a:r>
              <a:rPr lang="en-US" sz="2400" dirty="0" smtClean="0"/>
              <a:t>Used to modify power from source(motor).</a:t>
            </a:r>
          </a:p>
          <a:p>
            <a:r>
              <a:rPr lang="en-US" sz="2400" dirty="0" smtClean="0"/>
              <a:t>Main components of gearboxes</a:t>
            </a:r>
          </a:p>
          <a:p>
            <a:r>
              <a:rPr lang="en-US" sz="2400" dirty="0" smtClean="0"/>
              <a:t>Maximum efficiency(</a:t>
            </a:r>
            <a:r>
              <a:rPr lang="en-US" sz="2400" dirty="0" err="1" smtClean="0"/>
              <a:t>upto</a:t>
            </a:r>
            <a:r>
              <a:rPr lang="en-US" sz="2400" dirty="0" smtClean="0"/>
              <a:t> 10%).</a:t>
            </a:r>
          </a:p>
          <a:p>
            <a:r>
              <a:rPr lang="en-US" sz="2400" dirty="0" err="1" smtClean="0"/>
              <a:t>Teeths</a:t>
            </a:r>
            <a:r>
              <a:rPr lang="en-US" sz="2400" dirty="0" smtClean="0"/>
              <a:t> break easily</a:t>
            </a:r>
            <a:endParaRPr lang="en-US" sz="2400" dirty="0"/>
          </a:p>
        </p:txBody>
      </p:sp>
      <p:pic>
        <p:nvPicPr>
          <p:cNvPr id="5" name="Content Placeholder 4" descr="61mOkLzJvVL.jpg"/>
          <p:cNvPicPr>
            <a:picLocks noGrp="1" noChangeAspect="1"/>
          </p:cNvPicPr>
          <p:nvPr>
            <p:ph sz="half" idx="2"/>
          </p:nvPr>
        </p:nvPicPr>
        <p:blipFill>
          <a:blip r:embed="rId2" cstate="print"/>
          <a:stretch>
            <a:fillRect/>
          </a:stretch>
        </p:blipFill>
        <p:spPr>
          <a:xfrm>
            <a:off x="8294914" y="3775166"/>
            <a:ext cx="2355669" cy="2847702"/>
          </a:xfrm>
        </p:spPr>
      </p:pic>
      <p:pic>
        <p:nvPicPr>
          <p:cNvPr id="6" name="Picture 5" descr="gear-spur.jpg"/>
          <p:cNvPicPr>
            <a:picLocks noChangeAspect="1"/>
          </p:cNvPicPr>
          <p:nvPr/>
        </p:nvPicPr>
        <p:blipFill>
          <a:blip r:embed="rId3" cstate="print"/>
          <a:stretch>
            <a:fillRect/>
          </a:stretch>
        </p:blipFill>
        <p:spPr>
          <a:xfrm>
            <a:off x="2492351" y="3796411"/>
            <a:ext cx="3203054" cy="2839520"/>
          </a:xfrm>
          <a:prstGeom prst="rect">
            <a:avLst/>
          </a:prstGeom>
        </p:spPr>
      </p:pic>
    </p:spTree>
  </p:cSld>
  <p:clrMapOvr>
    <a:masterClrMapping/>
  </p:clrMapOvr>
  <p:transition>
    <p:blinds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0068" y="2360054"/>
            <a:ext cx="10018713" cy="1752599"/>
          </a:xfrm>
        </p:spPr>
        <p:txBody>
          <a:bodyPr>
            <a:normAutofit/>
          </a:bodyPr>
          <a:lstStyle/>
          <a:p>
            <a:r>
              <a:rPr lang="en-IN" sz="6000" b="1" u="sng" dirty="0" smtClean="0">
                <a:solidFill>
                  <a:srgbClr val="00B0F0"/>
                </a:solidFill>
              </a:rPr>
              <a:t>Basic Parts of a Robot</a:t>
            </a:r>
            <a:endParaRPr lang="en-IN" sz="6000" b="1" u="sng" dirty="0">
              <a:solidFill>
                <a:srgbClr val="00B0F0"/>
              </a:solidFill>
            </a:endParaRPr>
          </a:p>
        </p:txBody>
      </p:sp>
    </p:spTree>
    <p:extLst>
      <p:ext uri="{BB962C8B-B14F-4D97-AF65-F5344CB8AC3E}">
        <p14:creationId xmlns:p14="http://schemas.microsoft.com/office/powerpoint/2010/main" xmlns="" val="1513178762"/>
      </p:ext>
    </p:extLst>
  </p:cSld>
  <p:clrMapOvr>
    <a:masterClrMapping/>
  </p:clrMapOvr>
  <p:transition>
    <p:blinds dir="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7375" y="640080"/>
            <a:ext cx="10018713" cy="1752599"/>
          </a:xfrm>
        </p:spPr>
        <p:txBody>
          <a:bodyPr/>
          <a:lstStyle/>
          <a:p>
            <a:r>
              <a:rPr lang="en-US" b="1" dirty="0" smtClean="0">
                <a:solidFill>
                  <a:srgbClr val="00B0F0"/>
                </a:solidFill>
              </a:rPr>
              <a:t>Helical gears</a:t>
            </a:r>
            <a:endParaRPr lang="en-US" b="1" dirty="0">
              <a:solidFill>
                <a:srgbClr val="00B0F0"/>
              </a:solidFill>
            </a:endParaRPr>
          </a:p>
        </p:txBody>
      </p:sp>
      <p:sp>
        <p:nvSpPr>
          <p:cNvPr id="3" name="Content Placeholder 2"/>
          <p:cNvSpPr>
            <a:spLocks noGrp="1"/>
          </p:cNvSpPr>
          <p:nvPr>
            <p:ph idx="1"/>
          </p:nvPr>
        </p:nvSpPr>
        <p:spPr>
          <a:xfrm>
            <a:off x="1497373" y="2862942"/>
            <a:ext cx="10018713" cy="2584269"/>
          </a:xfrm>
        </p:spPr>
        <p:txBody>
          <a:bodyPr>
            <a:normAutofit/>
          </a:bodyPr>
          <a:lstStyle/>
          <a:p>
            <a:r>
              <a:rPr lang="en-US" dirty="0" err="1" smtClean="0"/>
              <a:t>Teeths</a:t>
            </a:r>
            <a:r>
              <a:rPr lang="en-US" dirty="0" smtClean="0"/>
              <a:t> no parallel to axis</a:t>
            </a:r>
          </a:p>
          <a:p>
            <a:r>
              <a:rPr lang="en-US" dirty="0" smtClean="0"/>
              <a:t>Smooth and noise free</a:t>
            </a:r>
          </a:p>
          <a:p>
            <a:r>
              <a:rPr lang="en-US" dirty="0" smtClean="0"/>
              <a:t>Costly to manufacture</a:t>
            </a:r>
          </a:p>
          <a:p>
            <a:r>
              <a:rPr lang="en-US" dirty="0" smtClean="0"/>
              <a:t>Less efficient than spur gears</a:t>
            </a:r>
          </a:p>
          <a:p>
            <a:r>
              <a:rPr lang="en-US" dirty="0" smtClean="0"/>
              <a:t>Used in high speed applications</a:t>
            </a:r>
            <a:endParaRPr lang="en-US" dirty="0"/>
          </a:p>
        </p:txBody>
      </p:sp>
      <p:pic>
        <p:nvPicPr>
          <p:cNvPr id="4" name="Picture 3" descr="gear-helical1.jpg"/>
          <p:cNvPicPr>
            <a:picLocks noChangeAspect="1"/>
          </p:cNvPicPr>
          <p:nvPr/>
        </p:nvPicPr>
        <p:blipFill>
          <a:blip r:embed="rId2" cstate="print"/>
          <a:stretch>
            <a:fillRect/>
          </a:stretch>
        </p:blipFill>
        <p:spPr>
          <a:xfrm>
            <a:off x="5826035" y="2664821"/>
            <a:ext cx="3095897" cy="2834641"/>
          </a:xfrm>
          <a:prstGeom prst="rect">
            <a:avLst/>
          </a:prstGeom>
        </p:spPr>
      </p:pic>
      <p:pic>
        <p:nvPicPr>
          <p:cNvPr id="5" name="Picture 4" descr="gear-helical2.jpg"/>
          <p:cNvPicPr>
            <a:picLocks noChangeAspect="1"/>
          </p:cNvPicPr>
          <p:nvPr/>
        </p:nvPicPr>
        <p:blipFill>
          <a:blip r:embed="rId3" cstate="print"/>
          <a:stretch>
            <a:fillRect/>
          </a:stretch>
        </p:blipFill>
        <p:spPr>
          <a:xfrm>
            <a:off x="9039498" y="2664822"/>
            <a:ext cx="3152502" cy="2808514"/>
          </a:xfrm>
          <a:prstGeom prst="rect">
            <a:avLst/>
          </a:prstGeom>
        </p:spPr>
      </p:pic>
    </p:spTree>
  </p:cSld>
  <p:clrMapOvr>
    <a:masterClrMapping/>
  </p:clrMapOvr>
  <p:transition>
    <p:blinds dir="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B0F0"/>
                </a:solidFill>
              </a:rPr>
              <a:t>Bevel Gears</a:t>
            </a:r>
            <a:endParaRPr lang="en-US" b="1" dirty="0">
              <a:solidFill>
                <a:srgbClr val="00B0F0"/>
              </a:solidFill>
            </a:endParaRPr>
          </a:p>
        </p:txBody>
      </p:sp>
      <p:sp>
        <p:nvSpPr>
          <p:cNvPr id="3" name="Content Placeholder 2"/>
          <p:cNvSpPr>
            <a:spLocks noGrp="1"/>
          </p:cNvSpPr>
          <p:nvPr>
            <p:ph idx="1"/>
          </p:nvPr>
        </p:nvSpPr>
        <p:spPr>
          <a:xfrm>
            <a:off x="1353683" y="2105297"/>
            <a:ext cx="6222776" cy="3124201"/>
          </a:xfrm>
        </p:spPr>
        <p:txBody>
          <a:bodyPr/>
          <a:lstStyle/>
          <a:p>
            <a:r>
              <a:rPr lang="en-US" dirty="0" smtClean="0"/>
              <a:t>Main purpose is to transmit power at an angle(90 degree in most cases without reduction.</a:t>
            </a:r>
          </a:p>
          <a:p>
            <a:r>
              <a:rPr lang="en-US" dirty="0" smtClean="0"/>
              <a:t>Two types – straight and helical</a:t>
            </a:r>
            <a:endParaRPr lang="en-US" dirty="0"/>
          </a:p>
        </p:txBody>
      </p:sp>
      <p:pic>
        <p:nvPicPr>
          <p:cNvPr id="4" name="Picture 3" descr="download (4).jpg"/>
          <p:cNvPicPr>
            <a:picLocks noChangeAspect="1"/>
          </p:cNvPicPr>
          <p:nvPr/>
        </p:nvPicPr>
        <p:blipFill>
          <a:blip r:embed="rId2" cstate="print"/>
          <a:stretch>
            <a:fillRect/>
          </a:stretch>
        </p:blipFill>
        <p:spPr>
          <a:xfrm>
            <a:off x="7272064" y="2573383"/>
            <a:ext cx="2428875" cy="2272937"/>
          </a:xfrm>
          <a:prstGeom prst="rect">
            <a:avLst/>
          </a:prstGeom>
        </p:spPr>
      </p:pic>
      <p:pic>
        <p:nvPicPr>
          <p:cNvPr id="5" name="Picture 4" descr="download (5).jpg"/>
          <p:cNvPicPr>
            <a:picLocks noChangeAspect="1"/>
          </p:cNvPicPr>
          <p:nvPr/>
        </p:nvPicPr>
        <p:blipFill>
          <a:blip r:embed="rId3" cstate="print"/>
          <a:stretch>
            <a:fillRect/>
          </a:stretch>
        </p:blipFill>
        <p:spPr>
          <a:xfrm>
            <a:off x="9857064" y="2579691"/>
            <a:ext cx="2000250" cy="2286000"/>
          </a:xfrm>
          <a:prstGeom prst="rect">
            <a:avLst/>
          </a:prstGeom>
        </p:spPr>
      </p:pic>
    </p:spTree>
  </p:cSld>
  <p:clrMapOvr>
    <a:masterClrMapping/>
  </p:clrMapOvr>
  <p:transition>
    <p:blinds dir="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B0F0"/>
                </a:solidFill>
              </a:rPr>
              <a:t>Worm Gear</a:t>
            </a:r>
            <a:endParaRPr lang="en-US" b="1" dirty="0">
              <a:solidFill>
                <a:srgbClr val="00B0F0"/>
              </a:solidFill>
            </a:endParaRPr>
          </a:p>
        </p:txBody>
      </p:sp>
      <p:sp>
        <p:nvSpPr>
          <p:cNvPr id="3" name="Content Placeholder 2"/>
          <p:cNvSpPr>
            <a:spLocks noGrp="1"/>
          </p:cNvSpPr>
          <p:nvPr>
            <p:ph sz="half" idx="1"/>
          </p:nvPr>
        </p:nvSpPr>
        <p:spPr/>
        <p:txBody>
          <a:bodyPr>
            <a:normAutofit lnSpcReduction="10000"/>
          </a:bodyPr>
          <a:lstStyle/>
          <a:p>
            <a:r>
              <a:rPr lang="en-US" sz="2400" dirty="0" smtClean="0"/>
              <a:t>Worm gear usually meshed up with spur or </a:t>
            </a:r>
            <a:r>
              <a:rPr lang="en-US" sz="2400" dirty="0" err="1" smtClean="0"/>
              <a:t>hellical</a:t>
            </a:r>
            <a:r>
              <a:rPr lang="en-US" sz="2400" dirty="0" smtClean="0"/>
              <a:t> gear.</a:t>
            </a:r>
          </a:p>
          <a:p>
            <a:r>
              <a:rPr lang="en-US" sz="2400" dirty="0" smtClean="0"/>
              <a:t>High torque low speed gear ratio.</a:t>
            </a:r>
          </a:p>
          <a:p>
            <a:r>
              <a:rPr lang="en-US" sz="2400" dirty="0" smtClean="0"/>
              <a:t>Unidirectional in terms of power transfer.(transmitted from worm to gear).</a:t>
            </a:r>
          </a:p>
          <a:p>
            <a:r>
              <a:rPr lang="en-US" sz="2400" dirty="0" smtClean="0"/>
              <a:t>No back drivable</a:t>
            </a:r>
          </a:p>
          <a:p>
            <a:endParaRPr lang="en-US" dirty="0"/>
          </a:p>
        </p:txBody>
      </p:sp>
      <p:pic>
        <p:nvPicPr>
          <p:cNvPr id="5" name="Content Placeholder 4" descr="gear-worm.jpg"/>
          <p:cNvPicPr>
            <a:picLocks noGrp="1" noChangeAspect="1"/>
          </p:cNvPicPr>
          <p:nvPr>
            <p:ph sz="half" idx="2"/>
          </p:nvPr>
        </p:nvPicPr>
        <p:blipFill>
          <a:blip r:embed="rId2" cstate="print"/>
          <a:stretch>
            <a:fillRect/>
          </a:stretch>
        </p:blipFill>
        <p:spPr>
          <a:xfrm>
            <a:off x="7634836" y="2549434"/>
            <a:ext cx="3220397" cy="3124200"/>
          </a:xfrm>
        </p:spPr>
      </p:pic>
    </p:spTree>
  </p:cSld>
  <p:clrMapOvr>
    <a:masterClrMapping/>
  </p:clrMapOvr>
  <p:transition>
    <p:blinds dir="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Gripping and lifting mechanisms</a:t>
            </a:r>
            <a:endParaRPr lang="en-US" dirty="0"/>
          </a:p>
        </p:txBody>
      </p:sp>
    </p:spTree>
  </p:cSld>
  <p:clrMapOvr>
    <a:masterClrMapping/>
  </p:clrMapOvr>
  <p:transition>
    <p:blinds dir="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1248" y="13063"/>
            <a:ext cx="10018713" cy="1752599"/>
          </a:xfrm>
        </p:spPr>
        <p:txBody>
          <a:bodyPr>
            <a:normAutofit/>
          </a:bodyPr>
          <a:lstStyle/>
          <a:p>
            <a:r>
              <a:rPr lang="en-US" dirty="0" smtClean="0">
                <a:solidFill>
                  <a:schemeClr val="accent1">
                    <a:lumMod val="75000"/>
                  </a:schemeClr>
                </a:solidFill>
              </a:rPr>
              <a:t>Rack And Pinion Gripper Mechanism</a:t>
            </a:r>
            <a:endParaRPr lang="en-US" dirty="0">
              <a:solidFill>
                <a:schemeClr val="accent1">
                  <a:lumMod val="75000"/>
                </a:schemeClr>
              </a:solidFill>
            </a:endParaRPr>
          </a:p>
        </p:txBody>
      </p:sp>
      <p:sp>
        <p:nvSpPr>
          <p:cNvPr id="3" name="Content Placeholder 2"/>
          <p:cNvSpPr>
            <a:spLocks noGrp="1"/>
          </p:cNvSpPr>
          <p:nvPr>
            <p:ph idx="1"/>
          </p:nvPr>
        </p:nvSpPr>
        <p:spPr>
          <a:xfrm>
            <a:off x="1223639" y="1490561"/>
            <a:ext cx="6444844" cy="3124201"/>
          </a:xfrm>
        </p:spPr>
        <p:txBody>
          <a:bodyPr/>
          <a:lstStyle/>
          <a:p>
            <a:r>
              <a:rPr lang="en-US" dirty="0" smtClean="0"/>
              <a:t>It involves an intensive use of “</a:t>
            </a:r>
            <a:r>
              <a:rPr lang="en-US" b="1" i="1" dirty="0" smtClean="0"/>
              <a:t>rack and pinion</a:t>
            </a:r>
            <a:r>
              <a:rPr lang="en-US" dirty="0" smtClean="0"/>
              <a:t>” gears.</a:t>
            </a:r>
          </a:p>
          <a:p>
            <a:endParaRPr lang="en-US" dirty="0"/>
          </a:p>
        </p:txBody>
      </p:sp>
      <p:pic>
        <p:nvPicPr>
          <p:cNvPr id="4" name="Content Placeholder 3" descr="rack and pinion.jpg"/>
          <p:cNvPicPr>
            <a:picLocks noChangeAspect="1"/>
          </p:cNvPicPr>
          <p:nvPr/>
        </p:nvPicPr>
        <p:blipFill>
          <a:blip r:embed="rId2" cstate="print"/>
          <a:stretch>
            <a:fillRect/>
          </a:stretch>
        </p:blipFill>
        <p:spPr>
          <a:xfrm>
            <a:off x="7005850" y="3101454"/>
            <a:ext cx="4572000" cy="3429000"/>
          </a:xfrm>
          <a:prstGeom prst="rect">
            <a:avLst/>
          </a:prstGeom>
        </p:spPr>
      </p:pic>
    </p:spTree>
  </p:cSld>
  <p:clrMapOvr>
    <a:masterClrMapping/>
  </p:clrMapOvr>
  <p:transition>
    <p:blinds dir="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2560" y="846162"/>
            <a:ext cx="4666104" cy="4709160"/>
          </a:xfrm>
        </p:spPr>
        <p:txBody>
          <a:bodyPr/>
          <a:lstStyle/>
          <a:p>
            <a:r>
              <a:rPr lang="en-US" dirty="0" smtClean="0"/>
              <a:t>For this type of gripper we can have one part of the gripper as stationary and actuate the other, its movement being controlled by the direction of rotation of the motor.</a:t>
            </a:r>
            <a:endParaRPr lang="en-US" dirty="0"/>
          </a:p>
        </p:txBody>
      </p:sp>
      <p:pic>
        <p:nvPicPr>
          <p:cNvPr id="5" name="Picture 4" descr="Untitled13.png"/>
          <p:cNvPicPr>
            <a:picLocks noChangeAspect="1"/>
          </p:cNvPicPr>
          <p:nvPr/>
        </p:nvPicPr>
        <p:blipFill>
          <a:blip r:embed="rId2" cstate="print"/>
          <a:stretch>
            <a:fillRect/>
          </a:stretch>
        </p:blipFill>
        <p:spPr>
          <a:xfrm>
            <a:off x="6097040" y="1955853"/>
            <a:ext cx="5712823" cy="2590800"/>
          </a:xfrm>
          <a:prstGeom prst="rect">
            <a:avLst/>
          </a:prstGeom>
        </p:spPr>
      </p:pic>
    </p:spTree>
  </p:cSld>
  <p:clrMapOvr>
    <a:masterClrMapping/>
  </p:clrMapOvr>
  <p:transition>
    <p:blinds dir="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2148840"/>
            <a:ext cx="10972800" cy="4709160"/>
          </a:xfrm>
        </p:spPr>
        <p:txBody>
          <a:bodyPr/>
          <a:lstStyle/>
          <a:p>
            <a:pPr>
              <a:buNone/>
            </a:pPr>
            <a:endParaRPr lang="en-US" dirty="0" smtClean="0"/>
          </a:p>
          <a:p>
            <a:pPr>
              <a:buNone/>
            </a:pP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030514" y="2264228"/>
            <a:ext cx="4876800" cy="21336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6470469" y="2238104"/>
            <a:ext cx="5413248" cy="2133600"/>
          </a:xfrm>
          <a:prstGeom prst="rect">
            <a:avLst/>
          </a:prstGeom>
          <a:noFill/>
          <a:ln w="9525">
            <a:noFill/>
            <a:miter lim="800000"/>
            <a:headEnd/>
            <a:tailEnd/>
          </a:ln>
          <a:effectLst/>
        </p:spPr>
      </p:pic>
      <p:sp>
        <p:nvSpPr>
          <p:cNvPr id="6" name="TextBox 5"/>
          <p:cNvSpPr txBox="1"/>
          <p:nvPr/>
        </p:nvSpPr>
        <p:spPr>
          <a:xfrm>
            <a:off x="1828800" y="4572000"/>
            <a:ext cx="3048000" cy="369332"/>
          </a:xfrm>
          <a:prstGeom prst="rect">
            <a:avLst/>
          </a:prstGeom>
          <a:noFill/>
        </p:spPr>
        <p:txBody>
          <a:bodyPr wrap="square" rtlCol="0">
            <a:spAutoFit/>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Angular</a:t>
            </a:r>
            <a:endParaRPr lang="en-US" dirty="0"/>
          </a:p>
        </p:txBody>
      </p:sp>
      <p:sp>
        <p:nvSpPr>
          <p:cNvPr id="7" name="TextBox 6"/>
          <p:cNvSpPr txBox="1"/>
          <p:nvPr/>
        </p:nvSpPr>
        <p:spPr>
          <a:xfrm>
            <a:off x="7823200" y="4572000"/>
            <a:ext cx="1930400" cy="369332"/>
          </a:xfrm>
          <a:prstGeom prst="rect">
            <a:avLst/>
          </a:prstGeom>
          <a:noFill/>
        </p:spPr>
        <p:txBody>
          <a:bodyPr wrap="square" rtlCol="0">
            <a:spAutoFit/>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Parallel</a:t>
            </a:r>
            <a:endParaRPr lang="en-US" dirty="0"/>
          </a:p>
        </p:txBody>
      </p:sp>
    </p:spTree>
  </p:cSld>
  <p:clrMapOvr>
    <a:masterClrMapping/>
  </p:clrMapOvr>
  <p:transition>
    <p:blinds dir="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0618" y="0"/>
            <a:ext cx="10972800" cy="4709160"/>
          </a:xfrm>
        </p:spPr>
        <p:txBody>
          <a:bodyPr/>
          <a:lstStyle/>
          <a:p>
            <a:r>
              <a:rPr lang="en-US" b="1" dirty="0" smtClean="0"/>
              <a:t>Another</a:t>
            </a:r>
            <a:r>
              <a:rPr lang="en-US" dirty="0" smtClean="0"/>
              <a:t> option with the grippers can be to move both the parts simultaneously using gears or wires and spool.</a:t>
            </a:r>
            <a:endParaRPr lang="en-US" dirty="0"/>
          </a:p>
        </p:txBody>
      </p:sp>
      <p:pic>
        <p:nvPicPr>
          <p:cNvPr id="4" name="Picture 3" descr="Untitled (2).jpg"/>
          <p:cNvPicPr>
            <a:picLocks noChangeAspect="1"/>
          </p:cNvPicPr>
          <p:nvPr/>
        </p:nvPicPr>
        <p:blipFill>
          <a:blip r:embed="rId2" cstate="print"/>
          <a:stretch>
            <a:fillRect/>
          </a:stretch>
        </p:blipFill>
        <p:spPr>
          <a:xfrm>
            <a:off x="3444804" y="3422531"/>
            <a:ext cx="5065019" cy="2862263"/>
          </a:xfrm>
          <a:prstGeom prst="rect">
            <a:avLst/>
          </a:prstGeom>
        </p:spPr>
      </p:pic>
    </p:spTree>
  </p:cSld>
  <p:clrMapOvr>
    <a:masterClrMapping/>
  </p:clrMapOvr>
  <p:transition>
    <p:blinds dir="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7374" y="0"/>
            <a:ext cx="10018713" cy="1752599"/>
          </a:xfrm>
        </p:spPr>
        <p:txBody>
          <a:bodyPr>
            <a:normAutofit/>
          </a:bodyPr>
          <a:lstStyle/>
          <a:p>
            <a:r>
              <a:rPr lang="en-US" dirty="0" smtClean="0">
                <a:solidFill>
                  <a:schemeClr val="accent1">
                    <a:lumMod val="75000"/>
                  </a:schemeClr>
                </a:solidFill>
              </a:rPr>
              <a:t>Scissor Lift Mechanism (Pneumatic) </a:t>
            </a:r>
            <a:endParaRPr lang="en-US" dirty="0">
              <a:solidFill>
                <a:schemeClr val="accent1">
                  <a:lumMod val="75000"/>
                </a:schemeClr>
              </a:solidFill>
            </a:endParaRPr>
          </a:p>
        </p:txBody>
      </p:sp>
      <p:sp>
        <p:nvSpPr>
          <p:cNvPr id="3" name="Content Placeholder 2"/>
          <p:cNvSpPr>
            <a:spLocks noGrp="1"/>
          </p:cNvSpPr>
          <p:nvPr>
            <p:ph idx="1"/>
          </p:nvPr>
        </p:nvSpPr>
        <p:spPr>
          <a:xfrm>
            <a:off x="1275305" y="1752599"/>
            <a:ext cx="6732227" cy="3124201"/>
          </a:xfrm>
        </p:spPr>
        <p:txBody>
          <a:bodyPr/>
          <a:lstStyle/>
          <a:p>
            <a:r>
              <a:rPr lang="en-US" dirty="0" smtClean="0"/>
              <a:t>In order to lift objects at a height, only the bot needs to extend itself. One of the mechanisms for this is “Scissor Lift”.</a:t>
            </a:r>
          </a:p>
          <a:p>
            <a:r>
              <a:rPr lang="en-US" dirty="0" smtClean="0"/>
              <a:t>It can use motors </a:t>
            </a:r>
          </a:p>
          <a:p>
            <a:pPr>
              <a:buNone/>
            </a:pPr>
            <a:r>
              <a:rPr lang="en-US" dirty="0" smtClean="0"/>
              <a:t>or pneumatic actuators.</a:t>
            </a:r>
          </a:p>
          <a:p>
            <a:pPr>
              <a:buNone/>
            </a:pPr>
            <a:endParaRPr lang="en-US" dirty="0"/>
          </a:p>
        </p:txBody>
      </p:sp>
      <p:pic>
        <p:nvPicPr>
          <p:cNvPr id="4" name="Picture 3" descr="yiv0uag9txKWTytCtUquDwpOnB6mFwlOJWOncfYn7DmEb7xR6HSnrTGaD3a2YVgi4l5nLMG_UPoMzOEs0lUjK0OljCPH-J4UeRtecx7acnMfkKlV9OV5fgsYt8JSZuna.jpg"/>
          <p:cNvPicPr>
            <a:picLocks noChangeAspect="1"/>
          </p:cNvPicPr>
          <p:nvPr/>
        </p:nvPicPr>
        <p:blipFill>
          <a:blip r:embed="rId2" cstate="print"/>
          <a:stretch>
            <a:fillRect/>
          </a:stretch>
        </p:blipFill>
        <p:spPr>
          <a:xfrm>
            <a:off x="6834409" y="2970663"/>
            <a:ext cx="5111931" cy="3505200"/>
          </a:xfrm>
          <a:prstGeom prst="rect">
            <a:avLst/>
          </a:prstGeom>
        </p:spPr>
      </p:pic>
    </p:spTree>
  </p:cSld>
  <p:clrMapOvr>
    <a:masterClrMapping/>
  </p:clrMapOvr>
  <p:transition>
    <p:blinds dir="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dirty="0" smtClean="0">
                <a:solidFill>
                  <a:schemeClr val="accent1">
                    <a:lumMod val="75000"/>
                  </a:schemeClr>
                </a:solidFill>
              </a:rPr>
              <a:t>Hook Lowering Mechanism</a:t>
            </a:r>
            <a:endParaRPr lang="en-US" dirty="0">
              <a:solidFill>
                <a:schemeClr val="accent1">
                  <a:lumMod val="75000"/>
                </a:schemeClr>
              </a:solidFill>
            </a:endParaRPr>
          </a:p>
        </p:txBody>
      </p:sp>
      <p:sp>
        <p:nvSpPr>
          <p:cNvPr id="3" name="Content Placeholder 2"/>
          <p:cNvSpPr>
            <a:spLocks noGrp="1"/>
          </p:cNvSpPr>
          <p:nvPr>
            <p:ph idx="1"/>
          </p:nvPr>
        </p:nvSpPr>
        <p:spPr>
          <a:xfrm>
            <a:off x="1526903" y="444137"/>
            <a:ext cx="7839166" cy="4709160"/>
          </a:xfrm>
        </p:spPr>
        <p:txBody>
          <a:bodyPr/>
          <a:lstStyle/>
          <a:p>
            <a:r>
              <a:rPr lang="en-US" dirty="0" smtClean="0"/>
              <a:t>Hook lowering mechanism can be used to lift/pick objects that are provided with a handle. You just need a DC motor to control the motion of the hook.</a:t>
            </a:r>
          </a:p>
          <a:p>
            <a:r>
              <a:rPr lang="en-US" dirty="0" smtClean="0"/>
              <a:t>You can again make use of rack and pinion gears to control the downward and upward motion of the hook.</a:t>
            </a:r>
            <a:endParaRPr lang="en-US" dirty="0"/>
          </a:p>
        </p:txBody>
      </p:sp>
      <p:pic>
        <p:nvPicPr>
          <p:cNvPr id="4" name="Picture 3" descr="ez-lift3.jpg"/>
          <p:cNvPicPr>
            <a:picLocks noChangeAspect="1"/>
          </p:cNvPicPr>
          <p:nvPr/>
        </p:nvPicPr>
        <p:blipFill>
          <a:blip r:embed="rId2" cstate="print"/>
          <a:stretch>
            <a:fillRect/>
          </a:stretch>
        </p:blipFill>
        <p:spPr>
          <a:xfrm>
            <a:off x="7315200" y="4114800"/>
            <a:ext cx="4876800" cy="2743200"/>
          </a:xfrm>
          <a:prstGeom prst="rect">
            <a:avLst/>
          </a:prstGeom>
        </p:spPr>
      </p:pic>
    </p:spTree>
  </p:cSld>
  <p:clrMapOvr>
    <a:masterClrMapping/>
  </p:clrMapOvr>
  <p:transition>
    <p:blinds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solidFill>
                  <a:srgbClr val="0070C0"/>
                </a:solidFill>
              </a:rPr>
              <a:t>CHASSIS</a:t>
            </a:r>
            <a:endParaRPr lang="en-IN" b="1" u="sng" dirty="0">
              <a:solidFill>
                <a:srgbClr val="0070C0"/>
              </a:solidFill>
            </a:endParaRPr>
          </a:p>
        </p:txBody>
      </p:sp>
      <p:sp>
        <p:nvSpPr>
          <p:cNvPr id="3" name="Content Placeholder 2"/>
          <p:cNvSpPr>
            <a:spLocks noGrp="1"/>
          </p:cNvSpPr>
          <p:nvPr>
            <p:ph idx="1"/>
          </p:nvPr>
        </p:nvSpPr>
        <p:spPr>
          <a:xfrm>
            <a:off x="1316886" y="2005329"/>
            <a:ext cx="5676344" cy="866140"/>
          </a:xfrm>
        </p:spPr>
        <p:txBody>
          <a:bodyPr/>
          <a:lstStyle/>
          <a:p>
            <a:r>
              <a:rPr lang="en-IN" dirty="0" smtClean="0"/>
              <a:t>To provide a frame for the robot.</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133052" y="651455"/>
            <a:ext cx="3369972" cy="217924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979947" y="3526696"/>
            <a:ext cx="3871845" cy="287265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360809" y="3096140"/>
            <a:ext cx="4286250" cy="3476625"/>
          </a:xfrm>
          <a:prstGeom prst="rect">
            <a:avLst/>
          </a:prstGeom>
        </p:spPr>
      </p:pic>
    </p:spTree>
    <p:extLst>
      <p:ext uri="{BB962C8B-B14F-4D97-AF65-F5344CB8AC3E}">
        <p14:creationId xmlns:p14="http://schemas.microsoft.com/office/powerpoint/2010/main" xmlns="" val="3901798017"/>
      </p:ext>
    </p:extLst>
  </p:cSld>
  <p:clrMapOvr>
    <a:masterClrMapping/>
  </p:clrMapOvr>
  <p:transition>
    <p:blinds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5122" y="0"/>
            <a:ext cx="10018713" cy="1752599"/>
          </a:xfrm>
        </p:spPr>
        <p:txBody>
          <a:bodyPr/>
          <a:lstStyle/>
          <a:p>
            <a:r>
              <a:rPr lang="en-US" dirty="0" smtClean="0">
                <a:solidFill>
                  <a:schemeClr val="accent1">
                    <a:lumMod val="75000"/>
                  </a:schemeClr>
                </a:solidFill>
              </a:rPr>
              <a:t>Electromagnetic Lifter</a:t>
            </a:r>
            <a:endParaRPr lang="en-US" dirty="0">
              <a:solidFill>
                <a:schemeClr val="accent1">
                  <a:lumMod val="75000"/>
                </a:schemeClr>
              </a:solidFill>
            </a:endParaRPr>
          </a:p>
        </p:txBody>
      </p:sp>
      <p:sp>
        <p:nvSpPr>
          <p:cNvPr id="3" name="Content Placeholder 2"/>
          <p:cNvSpPr>
            <a:spLocks noGrp="1"/>
          </p:cNvSpPr>
          <p:nvPr>
            <p:ph idx="1"/>
          </p:nvPr>
        </p:nvSpPr>
        <p:spPr>
          <a:xfrm>
            <a:off x="1183865" y="2144485"/>
            <a:ext cx="5726387" cy="3124201"/>
          </a:xfrm>
        </p:spPr>
        <p:txBody>
          <a:bodyPr/>
          <a:lstStyle/>
          <a:p>
            <a:r>
              <a:rPr lang="en-US" dirty="0" smtClean="0"/>
              <a:t>Electromagnets can be used to pick objects provided with a magnetic surface and are light.</a:t>
            </a:r>
            <a:br>
              <a:rPr lang="en-US" dirty="0" smtClean="0"/>
            </a:br>
            <a:r>
              <a:rPr lang="en-US" dirty="0" smtClean="0"/>
              <a:t>Switching on the power supply will help in lifting objects and switching it off will drop them.</a:t>
            </a:r>
            <a:endParaRPr lang="en-US" dirty="0"/>
          </a:p>
        </p:txBody>
      </p:sp>
      <p:pic>
        <p:nvPicPr>
          <p:cNvPr id="4" name="Picture 3" descr="images.jpg"/>
          <p:cNvPicPr>
            <a:picLocks noChangeAspect="1"/>
          </p:cNvPicPr>
          <p:nvPr/>
        </p:nvPicPr>
        <p:blipFill>
          <a:blip r:embed="rId2" cstate="print"/>
          <a:stretch>
            <a:fillRect/>
          </a:stretch>
        </p:blipFill>
        <p:spPr>
          <a:xfrm>
            <a:off x="7010400" y="3961015"/>
            <a:ext cx="5181600" cy="2896985"/>
          </a:xfrm>
          <a:prstGeom prst="rect">
            <a:avLst/>
          </a:prstGeom>
        </p:spPr>
      </p:pic>
    </p:spTree>
  </p:cSld>
  <p:clrMapOvr>
    <a:masterClrMapping/>
  </p:clrMapOvr>
  <p:transition>
    <p:blinds dir="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75000"/>
                  </a:schemeClr>
                </a:solidFill>
              </a:rPr>
              <a:t>Hydraulic Gripper</a:t>
            </a:r>
            <a:endParaRPr lang="en-US" dirty="0">
              <a:solidFill>
                <a:schemeClr val="accent1">
                  <a:lumMod val="75000"/>
                </a:schemeClr>
              </a:solidFill>
            </a:endParaRPr>
          </a:p>
        </p:txBody>
      </p:sp>
      <p:sp>
        <p:nvSpPr>
          <p:cNvPr id="3" name="Content Placeholder 2"/>
          <p:cNvSpPr>
            <a:spLocks noGrp="1"/>
          </p:cNvSpPr>
          <p:nvPr>
            <p:ph idx="1"/>
          </p:nvPr>
        </p:nvSpPr>
        <p:spPr/>
        <p:txBody>
          <a:bodyPr>
            <a:normAutofit fontScale="70000" lnSpcReduction="20000"/>
          </a:bodyPr>
          <a:lstStyle/>
          <a:p>
            <a:r>
              <a:rPr lang="en-US" dirty="0" smtClean="0">
                <a:latin typeface="Arial" pitchFamily="34" charset="0"/>
                <a:cs typeface="Arial" pitchFamily="34" charset="0"/>
              </a:rPr>
              <a:t>Hydraulic machines are machinery and tools that use liquid fluid power to do simple work. In this type of machine, hydraulic fluid is transmitted throughout the machine to various hydraulic motors and hydraulic cylinders and which becomes pressurized according to the resistance present. The fluid is controlled directly or automatically by control valves and distributed through hoses and tubes.</a:t>
            </a:r>
            <a:br>
              <a:rPr lang="en-US" dirty="0" smtClean="0">
                <a:latin typeface="Arial" pitchFamily="34" charset="0"/>
                <a:cs typeface="Arial" pitchFamily="34" charset="0"/>
              </a:rPr>
            </a:br>
            <a:endParaRPr lang="en-US" dirty="0" smtClean="0">
              <a:latin typeface="Arial" pitchFamily="34" charset="0"/>
              <a:cs typeface="Arial" pitchFamily="34" charset="0"/>
            </a:endParaRPr>
          </a:p>
          <a:p>
            <a:r>
              <a:rPr lang="en-US" dirty="0" smtClean="0">
                <a:latin typeface="Arial" pitchFamily="34" charset="0"/>
                <a:cs typeface="Arial" pitchFamily="34" charset="0"/>
              </a:rPr>
              <a:t>The popularity of hydraulic machinery is due to the very large amount of power that can be transferred through small tubes and flexible hoses, and the high power density and wide array of actuators that can make use of this power.</a:t>
            </a:r>
          </a:p>
          <a:p>
            <a:r>
              <a:rPr lang="en-US" dirty="0" smtClean="0">
                <a:latin typeface="Arial" pitchFamily="34" charset="0"/>
                <a:cs typeface="Arial" pitchFamily="34" charset="0"/>
              </a:rPr>
              <a:t/>
            </a:r>
            <a:br>
              <a:rPr lang="en-US" dirty="0" smtClean="0">
                <a:latin typeface="Arial" pitchFamily="34" charset="0"/>
                <a:cs typeface="Arial" pitchFamily="34" charset="0"/>
              </a:rPr>
            </a:br>
            <a:r>
              <a:rPr lang="en-US" dirty="0" smtClean="0">
                <a:latin typeface="Arial" pitchFamily="34" charset="0"/>
                <a:cs typeface="Arial" pitchFamily="34" charset="0"/>
              </a:rPr>
              <a:t>Now , in order to make the robot cheaper, you can always use syringes to supply liquid (generally water) .</a:t>
            </a:r>
          </a:p>
          <a:p>
            <a:endParaRPr lang="en-US" dirty="0"/>
          </a:p>
        </p:txBody>
      </p:sp>
    </p:spTree>
  </p:cSld>
  <p:clrMapOvr>
    <a:masterClrMapping/>
  </p:clrMapOvr>
  <p:transition>
    <p:blinds dir="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9594" y="573206"/>
            <a:ext cx="10018713" cy="1752599"/>
          </a:xfrm>
        </p:spPr>
        <p:txBody>
          <a:bodyPr/>
          <a:lstStyle/>
          <a:p>
            <a:r>
              <a:rPr lang="en-US" dirty="0" smtClean="0">
                <a:solidFill>
                  <a:schemeClr val="accent1">
                    <a:lumMod val="75000"/>
                  </a:schemeClr>
                </a:solidFill>
              </a:rPr>
              <a:t>Vacuum Grippers</a:t>
            </a:r>
            <a:endParaRPr lang="en-US" dirty="0">
              <a:solidFill>
                <a:schemeClr val="accent1">
                  <a:lumMod val="75000"/>
                </a:schemeClr>
              </a:solidFill>
            </a:endParaRPr>
          </a:p>
        </p:txBody>
      </p:sp>
      <p:sp>
        <p:nvSpPr>
          <p:cNvPr id="3" name="Content Placeholder 2"/>
          <p:cNvSpPr>
            <a:spLocks noGrp="1"/>
          </p:cNvSpPr>
          <p:nvPr>
            <p:ph idx="1"/>
          </p:nvPr>
        </p:nvSpPr>
        <p:spPr>
          <a:xfrm>
            <a:off x="1429720" y="2748887"/>
            <a:ext cx="5648010" cy="3124201"/>
          </a:xfrm>
        </p:spPr>
        <p:txBody>
          <a:bodyPr/>
          <a:lstStyle/>
          <a:p>
            <a:r>
              <a:rPr lang="en-US" dirty="0" smtClean="0"/>
              <a:t>Vacuum power is used to create grip and so used to lift object</a:t>
            </a:r>
            <a:r>
              <a:rPr lang="en-US" dirty="0" smtClean="0"/>
              <a:t>.</a:t>
            </a:r>
          </a:p>
          <a:p>
            <a:r>
              <a:rPr lang="en-US" dirty="0" smtClean="0"/>
              <a:t>Suction cups are very well suited for a wide variety of needs and circumstances. They can handle plate, paper, wood – practically any material</a:t>
            </a:r>
            <a:r>
              <a:rPr lang="en-US" dirty="0" smtClean="0"/>
              <a:t>.</a:t>
            </a:r>
            <a:endParaRPr lang="en-US" dirty="0" smtClean="0"/>
          </a:p>
          <a:p>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7006988" y="2884795"/>
            <a:ext cx="4953000" cy="3086100"/>
          </a:xfrm>
          <a:prstGeom prst="rect">
            <a:avLst/>
          </a:prstGeom>
          <a:noFill/>
          <a:ln w="9525">
            <a:noFill/>
            <a:miter lim="800000"/>
            <a:headEnd/>
            <a:tailEnd/>
          </a:ln>
          <a:effectLst/>
        </p:spPr>
      </p:pic>
    </p:spTree>
  </p:cSld>
  <p:clrMapOvr>
    <a:masterClrMapping/>
  </p:clrMapOvr>
  <p:transition>
    <p:blinds dir="ver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3841" y="1001245"/>
            <a:ext cx="8574622" cy="2616199"/>
          </a:xfrm>
        </p:spPr>
        <p:txBody>
          <a:bodyPr/>
          <a:lstStyle/>
          <a:p>
            <a:r>
              <a:rPr lang="en-US" dirty="0" smtClean="0">
                <a:solidFill>
                  <a:schemeClr val="accent1">
                    <a:lumMod val="75000"/>
                  </a:schemeClr>
                </a:solidFill>
              </a:rPr>
              <a:t>THANK YOU</a:t>
            </a:r>
            <a:endParaRPr lang="en-US" dirty="0">
              <a:solidFill>
                <a:schemeClr val="accent1">
                  <a:lumMod val="75000"/>
                </a:schemeClr>
              </a:solidFill>
            </a:endParaRPr>
          </a:p>
        </p:txBody>
      </p:sp>
    </p:spTree>
  </p:cSld>
  <p:clrMapOvr>
    <a:masterClrMapping/>
  </p:clrMapOvr>
  <p:transition>
    <p:blinds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512" y="542108"/>
            <a:ext cx="3461176" cy="627845"/>
          </a:xfrm>
        </p:spPr>
        <p:txBody>
          <a:bodyPr>
            <a:noAutofit/>
          </a:bodyPr>
          <a:lstStyle/>
          <a:p>
            <a:r>
              <a:rPr lang="en-IN" b="1" dirty="0" smtClean="0">
                <a:solidFill>
                  <a:srgbClr val="0070C0"/>
                </a:solidFill>
              </a:rPr>
              <a:t>WHEELS</a:t>
            </a:r>
            <a:endParaRPr lang="en-IN" b="1" dirty="0">
              <a:solidFill>
                <a:srgbClr val="0070C0"/>
              </a:solidFill>
            </a:endParaRPr>
          </a:p>
        </p:txBody>
      </p:sp>
      <p:sp>
        <p:nvSpPr>
          <p:cNvPr id="6" name="Content Placeholder 5"/>
          <p:cNvSpPr>
            <a:spLocks noGrp="1"/>
          </p:cNvSpPr>
          <p:nvPr>
            <p:ph sz="quarter" idx="4"/>
          </p:nvPr>
        </p:nvSpPr>
        <p:spPr>
          <a:xfrm>
            <a:off x="2090368" y="1666709"/>
            <a:ext cx="2703458" cy="592719"/>
          </a:xfrm>
        </p:spPr>
        <p:txBody>
          <a:bodyPr>
            <a:normAutofit/>
          </a:bodyPr>
          <a:lstStyle/>
          <a:p>
            <a:pPr marL="0" indent="0">
              <a:buNone/>
            </a:pPr>
            <a:r>
              <a:rPr lang="en-IN" sz="2800" dirty="0" smtClean="0">
                <a:solidFill>
                  <a:srgbClr val="00B0F0"/>
                </a:solidFill>
              </a:rPr>
              <a:t>Standard Wheel</a:t>
            </a:r>
            <a:endParaRPr lang="en-IN" sz="2800" dirty="0">
              <a:solidFill>
                <a:srgbClr val="00B0F0"/>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31717" y="2661218"/>
            <a:ext cx="3749968" cy="2634113"/>
          </a:xfrm>
          <a:prstGeom prst="rect">
            <a:avLst/>
          </a:prstGeom>
        </p:spPr>
      </p:pic>
      <p:sp>
        <p:nvSpPr>
          <p:cNvPr id="8" name="Text Placeholder 4"/>
          <p:cNvSpPr>
            <a:spLocks noGrp="1"/>
          </p:cNvSpPr>
          <p:nvPr>
            <p:ph type="body" sz="quarter" idx="3"/>
          </p:nvPr>
        </p:nvSpPr>
        <p:spPr>
          <a:xfrm>
            <a:off x="6909655" y="1656932"/>
            <a:ext cx="4622537" cy="576262"/>
          </a:xfrm>
        </p:spPr>
        <p:txBody>
          <a:bodyPr/>
          <a:lstStyle/>
          <a:p>
            <a:pPr algn="ctr"/>
            <a:r>
              <a:rPr lang="en-IN" sz="3200" dirty="0" smtClean="0"/>
              <a:t>Castor Wheels</a:t>
            </a:r>
            <a:endParaRPr lang="en-IN" sz="3200" dirty="0"/>
          </a:p>
        </p:txBody>
      </p:sp>
      <p:pic>
        <p:nvPicPr>
          <p:cNvPr id="10" name="Content Placeholder 7"/>
          <p:cNvPicPr>
            <a:picLocks noGrp="1" noChangeAspect="1"/>
          </p:cNvPicPr>
          <p:nvPr>
            <p:ph sz="quarter" idx="4"/>
          </p:nvPr>
        </p:nvPicPr>
        <p:blipFill>
          <a:blip r:embed="rId3" cstate="print">
            <a:extLst>
              <a:ext uri="{28A0092B-C50C-407E-A947-70E740481C1C}">
                <a14:useLocalDpi xmlns:a14="http://schemas.microsoft.com/office/drawing/2010/main" xmlns="" val="0"/>
              </a:ext>
            </a:extLst>
          </a:blip>
          <a:stretch>
            <a:fillRect/>
          </a:stretch>
        </p:blipFill>
        <p:spPr>
          <a:xfrm>
            <a:off x="6526606" y="2579427"/>
            <a:ext cx="2511203" cy="2784144"/>
          </a:xfrm>
        </p:spPr>
      </p:pic>
      <p:pic>
        <p:nvPicPr>
          <p:cNvPr id="11" name="Picture 2" descr="http://www.douglasequipment.com/wp-content/uploads/2013/09/Steel-Casters-and-Wheels.jpg"/>
          <p:cNvPicPr>
            <a:picLocks noChangeAspect="1" noChangeArrowheads="1"/>
          </p:cNvPicPr>
          <p:nvPr/>
        </p:nvPicPr>
        <p:blipFill>
          <a:blip r:embed="rId4" cstate="print"/>
          <a:srcRect/>
          <a:stretch>
            <a:fillRect/>
          </a:stretch>
        </p:blipFill>
        <p:spPr bwMode="auto">
          <a:xfrm>
            <a:off x="9184943" y="2554902"/>
            <a:ext cx="2795021" cy="2795021"/>
          </a:xfrm>
          <a:prstGeom prst="rect">
            <a:avLst/>
          </a:prstGeom>
          <a:noFill/>
        </p:spPr>
      </p:pic>
    </p:spTree>
    <p:extLst>
      <p:ext uri="{BB962C8B-B14F-4D97-AF65-F5344CB8AC3E}">
        <p14:creationId xmlns:p14="http://schemas.microsoft.com/office/powerpoint/2010/main" xmlns="" val="3035069792"/>
      </p:ext>
    </p:extLst>
  </p:cSld>
  <p:clrMapOvr>
    <a:masterClrMapping/>
  </p:clrMapOvr>
  <p:transition>
    <p:blinds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16083"/>
            <a:ext cx="8907438" cy="1498178"/>
          </a:xfrm>
        </p:spPr>
        <p:txBody>
          <a:bodyPr>
            <a:normAutofit/>
          </a:bodyPr>
          <a:lstStyle/>
          <a:p>
            <a:r>
              <a:rPr lang="en-IN" dirty="0">
                <a:solidFill>
                  <a:srgbClr val="0070C0"/>
                </a:solidFill>
              </a:rPr>
              <a:t>Omni</a:t>
            </a:r>
            <a:r>
              <a:rPr lang="en-IN" dirty="0"/>
              <a:t> </a:t>
            </a:r>
            <a:r>
              <a:rPr lang="en-IN" dirty="0" smtClean="0">
                <a:solidFill>
                  <a:srgbClr val="0070C0"/>
                </a:solidFill>
              </a:rPr>
              <a:t>wheels</a:t>
            </a:r>
            <a:r>
              <a:rPr lang="en-IN" dirty="0" smtClean="0"/>
              <a:t/>
            </a:r>
            <a:br>
              <a:rPr lang="en-IN" dirty="0" smtClean="0"/>
            </a:br>
            <a:endParaRPr lang="en-IN" dirty="0"/>
          </a:p>
        </p:txBody>
      </p:sp>
      <p:sp>
        <p:nvSpPr>
          <p:cNvPr id="3" name="Content Placeholder 2"/>
          <p:cNvSpPr>
            <a:spLocks noGrp="1"/>
          </p:cNvSpPr>
          <p:nvPr>
            <p:ph idx="1"/>
          </p:nvPr>
        </p:nvSpPr>
        <p:spPr>
          <a:xfrm>
            <a:off x="1133869" y="1277266"/>
            <a:ext cx="6548845" cy="4857403"/>
          </a:xfrm>
        </p:spPr>
        <p:txBody>
          <a:bodyPr/>
          <a:lstStyle/>
          <a:p>
            <a:pPr>
              <a:buFont typeface="Wingdings" pitchFamily="2" charset="2"/>
              <a:buChar char="Ø"/>
            </a:pPr>
            <a:r>
              <a:rPr lang="en-IN" dirty="0" smtClean="0">
                <a:solidFill>
                  <a:schemeClr val="tx1"/>
                </a:solidFill>
              </a:rPr>
              <a:t>Can move in many directions</a:t>
            </a:r>
          </a:p>
          <a:p>
            <a:pPr>
              <a:buFont typeface="Wingdings" pitchFamily="2" charset="2"/>
              <a:buChar char="Ø"/>
            </a:pPr>
            <a:r>
              <a:rPr lang="en-IN" dirty="0"/>
              <a:t> </a:t>
            </a:r>
            <a:r>
              <a:rPr lang="en-IN" dirty="0" smtClean="0"/>
              <a:t>wheels</a:t>
            </a:r>
            <a:r>
              <a:rPr lang="en-IN" dirty="0"/>
              <a:t> with small discs around the </a:t>
            </a:r>
            <a:r>
              <a:rPr lang="en-IN" dirty="0" smtClean="0"/>
              <a:t>circumference</a:t>
            </a:r>
            <a:r>
              <a:rPr lang="en-IN" dirty="0"/>
              <a:t> which are perpendicular to the rolling direction. The effect is that the wheel will roll with full force, but will also slide laterally with great ease.</a:t>
            </a:r>
            <a:endParaRPr lang="en-IN" dirty="0">
              <a:solidFill>
                <a:schemeClr val="tx1"/>
              </a:solidFill>
            </a:endParaRPr>
          </a:p>
        </p:txBody>
      </p:sp>
      <p:pic>
        <p:nvPicPr>
          <p:cNvPr id="6" name="Content Placeholder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775509" y="3642819"/>
            <a:ext cx="4416491" cy="321518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871520" y="0"/>
            <a:ext cx="4320480" cy="3240360"/>
          </a:xfrm>
          <a:prstGeom prst="rect">
            <a:avLst/>
          </a:prstGeom>
        </p:spPr>
      </p:pic>
    </p:spTree>
    <p:extLst>
      <p:ext uri="{BB962C8B-B14F-4D97-AF65-F5344CB8AC3E}">
        <p14:creationId xmlns:p14="http://schemas.microsoft.com/office/powerpoint/2010/main" xmlns="" val="1324070554"/>
      </p:ext>
    </p:extLst>
  </p:cSld>
  <p:clrMapOvr>
    <a:masterClrMapping/>
  </p:clrMapOvr>
  <p:transition>
    <p:blinds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2871" y="0"/>
            <a:ext cx="10018713" cy="1752599"/>
          </a:xfrm>
        </p:spPr>
        <p:txBody>
          <a:bodyPr/>
          <a:lstStyle/>
          <a:p>
            <a:r>
              <a:rPr lang="en-IN" dirty="0" smtClean="0">
                <a:solidFill>
                  <a:srgbClr val="0070C0"/>
                </a:solidFill>
              </a:rPr>
              <a:t>Mecanum wheels</a:t>
            </a:r>
            <a:endParaRPr lang="en-IN" dirty="0">
              <a:solidFill>
                <a:srgbClr val="0070C0"/>
              </a:solidFill>
            </a:endParaRPr>
          </a:p>
        </p:txBody>
      </p:sp>
      <p:sp>
        <p:nvSpPr>
          <p:cNvPr id="3" name="Content Placeholder 2"/>
          <p:cNvSpPr>
            <a:spLocks noGrp="1"/>
          </p:cNvSpPr>
          <p:nvPr>
            <p:ph idx="1"/>
          </p:nvPr>
        </p:nvSpPr>
        <p:spPr>
          <a:xfrm>
            <a:off x="1615440" y="1587138"/>
            <a:ext cx="5778137" cy="1108720"/>
          </a:xfrm>
        </p:spPr>
        <p:txBody>
          <a:bodyPr>
            <a:normAutofit fontScale="92500" lnSpcReduction="20000"/>
          </a:bodyPr>
          <a:lstStyle/>
          <a:p>
            <a:pPr>
              <a:buFont typeface="Wingdings" pitchFamily="2" charset="2"/>
              <a:buChar char="Ø"/>
            </a:pPr>
            <a:r>
              <a:rPr lang="en-IN" dirty="0" smtClean="0"/>
              <a:t>It can </a:t>
            </a:r>
            <a:r>
              <a:rPr lang="en-IN" dirty="0"/>
              <a:t>move a vehicle in any direction</a:t>
            </a:r>
            <a:r>
              <a:rPr lang="en-IN" dirty="0" smtClean="0"/>
              <a:t>.</a:t>
            </a:r>
          </a:p>
          <a:p>
            <a:pPr>
              <a:buFont typeface="Wingdings" pitchFamily="2" charset="2"/>
              <a:buChar char="Ø"/>
            </a:pPr>
            <a:r>
              <a:rPr lang="en-IN" dirty="0"/>
              <a:t>It is a conventional wheel with a series of rollers attached to its </a:t>
            </a:r>
            <a:r>
              <a:rPr lang="en-IN" dirty="0" smtClean="0"/>
              <a:t>circumference.</a:t>
            </a:r>
            <a:endParaRPr lang="en-IN" dirty="0">
              <a:solidFill>
                <a:schemeClr val="tx1"/>
              </a:solidFill>
            </a:endParaRPr>
          </a:p>
        </p:txBody>
      </p:sp>
      <p:pic>
        <p:nvPicPr>
          <p:cNvPr id="5122" name="Picture 2" descr="F:\asme lecture series\images (1).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64378" y="3383404"/>
            <a:ext cx="4821060" cy="3312082"/>
          </a:xfrm>
          <a:prstGeom prst="rect">
            <a:avLst/>
          </a:prstGeom>
          <a:noFill/>
          <a:extLst>
            <a:ext uri="{909E8E84-426E-40DD-AFC4-6F175D3DCCD1}">
              <a14:hiddenFill xmlns:a14="http://schemas.microsoft.com/office/drawing/2010/main" xmlns="">
                <a:solidFill>
                  <a:srgbClr val="FFFFFF"/>
                </a:solidFill>
              </a14:hiddenFill>
            </a:ext>
          </a:extLst>
        </p:spPr>
      </p:pic>
      <p:pic>
        <p:nvPicPr>
          <p:cNvPr id="5123" name="Picture 3" descr="F:\asme lecture series\omni2-diag.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785463" y="1245920"/>
            <a:ext cx="4406537" cy="31693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8231139"/>
      </p:ext>
    </p:extLst>
  </p:cSld>
  <p:clrMapOvr>
    <a:masterClrMapping/>
  </p:clrMapOvr>
  <p:transition>
    <p:blinds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ow Do Mecanum Wheels Work_">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xmlns="" val="391189256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9451" y="2366555"/>
            <a:ext cx="12192000" cy="144655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prst="artDeco"/>
              <a:contourClr>
                <a:schemeClr val="accent2">
                  <a:shade val="75000"/>
                </a:schemeClr>
              </a:contourClr>
            </a:sp3d>
          </a:bodyPr>
          <a:lstStyle/>
          <a:p>
            <a:pPr algn="ctr"/>
            <a:r>
              <a:rPr lang="en-US" sz="8800" b="1" dirty="0" smtClean="0">
                <a:ln w="11430"/>
                <a:solidFill>
                  <a:srgbClr val="0070C0"/>
                </a:solidFill>
                <a:effectLst>
                  <a:outerShdw blurRad="60007" dist="310007" dir="7680000" sy="30000" kx="1300200" algn="ctr" rotWithShape="0">
                    <a:prstClr val="black">
                      <a:alpha val="32000"/>
                    </a:prstClr>
                  </a:outerShdw>
                  <a:reflection blurRad="6350" stA="55000" endA="300" endPos="45500" dir="5400000" sy="-100000" algn="bl" rotWithShape="0"/>
                </a:effectLst>
              </a:rPr>
              <a:t>ACTUATOR</a:t>
            </a:r>
            <a:endParaRPr lang="en-US" sz="8800" b="1" dirty="0">
              <a:ln w="11430"/>
              <a:solidFill>
                <a:srgbClr val="0070C0"/>
              </a:solidFill>
              <a:effectLst>
                <a:outerShdw blurRad="60007" dist="310007" dir="7680000" sy="30000" kx="1300200" algn="ctr" rotWithShape="0">
                  <a:prstClr val="black">
                    <a:alpha val="32000"/>
                  </a:prstClr>
                </a:outerShdw>
                <a:reflection blurRad="6350" stA="55000" endA="300" endPos="45500" dir="5400000" sy="-100000" algn="bl" rotWithShape="0"/>
              </a:effectLst>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xmlns=""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TC103457496[[fn=Parallax]]</Template>
  <TotalTime>760</TotalTime>
  <Words>863</Words>
  <Application>Microsoft Office PowerPoint</Application>
  <PresentationFormat>Custom</PresentationFormat>
  <Paragraphs>125</Paragraphs>
  <Slides>43</Slides>
  <Notes>1</Notes>
  <HiddenSlides>0</HiddenSlides>
  <MMClips>1</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Parallax</vt:lpstr>
      <vt:lpstr>Mechanical Lecture -1 </vt:lpstr>
      <vt:lpstr>Machines V/S Robots</vt:lpstr>
      <vt:lpstr>Basic Parts of a Robot</vt:lpstr>
      <vt:lpstr>CHASSIS</vt:lpstr>
      <vt:lpstr>WHEELS</vt:lpstr>
      <vt:lpstr>Omni wheels </vt:lpstr>
      <vt:lpstr>Mecanum wheels</vt:lpstr>
      <vt:lpstr>Slide 8</vt:lpstr>
      <vt:lpstr>Slide 9</vt:lpstr>
      <vt:lpstr>What is an actuator?</vt:lpstr>
      <vt:lpstr>Hydraulic Actuators</vt:lpstr>
      <vt:lpstr>Examples</vt:lpstr>
      <vt:lpstr>Pneumatic Actuators</vt:lpstr>
      <vt:lpstr>Motors</vt:lpstr>
      <vt:lpstr>DC Motor</vt:lpstr>
      <vt:lpstr>Stepper Motor</vt:lpstr>
      <vt:lpstr>Slide 17</vt:lpstr>
      <vt:lpstr>Servo Motor</vt:lpstr>
      <vt:lpstr>Servo motor mechanism</vt:lpstr>
      <vt:lpstr>Worm Gear motor</vt:lpstr>
      <vt:lpstr>Drives</vt:lpstr>
      <vt:lpstr>Differential Drive</vt:lpstr>
      <vt:lpstr>Slide 23</vt:lpstr>
      <vt:lpstr>Steering </vt:lpstr>
      <vt:lpstr>Skid Steer Drive</vt:lpstr>
      <vt:lpstr>Synchronous Drive</vt:lpstr>
      <vt:lpstr>Pivot Drive</vt:lpstr>
      <vt:lpstr>Gears</vt:lpstr>
      <vt:lpstr>Spur Gears</vt:lpstr>
      <vt:lpstr>Helical gears</vt:lpstr>
      <vt:lpstr>Bevel Gears</vt:lpstr>
      <vt:lpstr>Worm Gear</vt:lpstr>
      <vt:lpstr>Gripping and lifting mechanisms</vt:lpstr>
      <vt:lpstr>Rack And Pinion Gripper Mechanism</vt:lpstr>
      <vt:lpstr>Slide 35</vt:lpstr>
      <vt:lpstr>Slide 36</vt:lpstr>
      <vt:lpstr>Slide 37</vt:lpstr>
      <vt:lpstr>Scissor Lift Mechanism (Pneumatic) </vt:lpstr>
      <vt:lpstr>Hook Lowering Mechanism</vt:lpstr>
      <vt:lpstr>Electromagnetic Lifter</vt:lpstr>
      <vt:lpstr>Hydraulic Gripper</vt:lpstr>
      <vt:lpstr>Vacuum Grippers</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Mechanical Lecture -1</dc:title>
  <dc:creator>Abishek GR</dc:creator>
  <cp:lastModifiedBy>jairaj phase</cp:lastModifiedBy>
  <cp:revision>47</cp:revision>
  <dcterms:created xsi:type="dcterms:W3CDTF">2014-08-18T04:51:34Z</dcterms:created>
  <dcterms:modified xsi:type="dcterms:W3CDTF">2014-08-24T18:17:59Z</dcterms:modified>
</cp:coreProperties>
</file>